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Cabin" panose="020B0604020202020204" charset="0"/>
      <p:regular r:id="rId14"/>
    </p:embeddedFont>
    <p:embeddedFont>
      <p:font typeface="Unbounde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28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6" d="100"/>
          <a:sy n="66" d="100"/>
        </p:scale>
        <p:origin x="72"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9604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884C6D-7DEE-2D31-60D0-1C53F0C3CF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C9932F-50B7-C4A6-F829-3C2D972ECC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9B8288-A9DC-A044-2CEE-F11084D6EB4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81E2B63-C9CA-5B5A-763B-3F513DE025BC}"/>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4873395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113240"/>
            <a:ext cx="7468553" cy="2112050"/>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AQI Prediction: Machine Learning Approach</a:t>
            </a:r>
            <a:endParaRPr lang="en-US" sz="4400" dirty="0"/>
          </a:p>
        </p:txBody>
      </p:sp>
      <p:sp>
        <p:nvSpPr>
          <p:cNvPr id="4" name="Text 1"/>
          <p:cNvSpPr/>
          <p:nvPr/>
        </p:nvSpPr>
        <p:spPr>
          <a:xfrm>
            <a:off x="837724" y="4584263"/>
            <a:ext cx="7468553" cy="1532096"/>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Discover how machine learning is revolutionizing air quality monitoring. This presentation explores the use of advanced algorithms to predict Air Quality Index (AQI) and mitigate environmental health risks. Learn how technology can help save lives and improve global health.</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677823"/>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Conclusion: Protecting Our Future</a:t>
            </a:r>
            <a:endParaRPr lang="en-US" sz="4400" dirty="0"/>
          </a:p>
        </p:txBody>
      </p:sp>
      <p:sp>
        <p:nvSpPr>
          <p:cNvPr id="4" name="Shape 1"/>
          <p:cNvSpPr/>
          <p:nvPr/>
        </p:nvSpPr>
        <p:spPr>
          <a:xfrm>
            <a:off x="6324124" y="2444829"/>
            <a:ext cx="3614618" cy="2475190"/>
          </a:xfrm>
          <a:prstGeom prst="roundRect">
            <a:avLst>
              <a:gd name="adj" fmla="val 1451"/>
            </a:avLst>
          </a:prstGeom>
          <a:solidFill>
            <a:srgbClr val="304755"/>
          </a:solidFill>
          <a:ln/>
        </p:spPr>
      </p:sp>
      <p:sp>
        <p:nvSpPr>
          <p:cNvPr id="5" name="Text 2"/>
          <p:cNvSpPr/>
          <p:nvPr/>
        </p:nvSpPr>
        <p:spPr>
          <a:xfrm>
            <a:off x="6563439" y="2684145"/>
            <a:ext cx="3135987"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Unprecedented Potential</a:t>
            </a:r>
            <a:endParaRPr lang="en-US" sz="2200" dirty="0"/>
          </a:p>
        </p:txBody>
      </p:sp>
      <p:sp>
        <p:nvSpPr>
          <p:cNvPr id="6" name="Text 3"/>
          <p:cNvSpPr/>
          <p:nvPr/>
        </p:nvSpPr>
        <p:spPr>
          <a:xfrm>
            <a:off x="6563439" y="3531632"/>
            <a:ext cx="3135987"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Machine learning offers opportunities for environmental monitoring.</a:t>
            </a:r>
            <a:endParaRPr lang="en-US" sz="1850" dirty="0"/>
          </a:p>
        </p:txBody>
      </p:sp>
      <p:sp>
        <p:nvSpPr>
          <p:cNvPr id="7" name="Shape 4"/>
          <p:cNvSpPr/>
          <p:nvPr/>
        </p:nvSpPr>
        <p:spPr>
          <a:xfrm>
            <a:off x="10178058" y="2444829"/>
            <a:ext cx="3614618" cy="2475190"/>
          </a:xfrm>
          <a:prstGeom prst="roundRect">
            <a:avLst>
              <a:gd name="adj" fmla="val 1451"/>
            </a:avLst>
          </a:prstGeom>
          <a:solidFill>
            <a:srgbClr val="304755"/>
          </a:solidFill>
          <a:ln/>
        </p:spPr>
      </p:sp>
      <p:sp>
        <p:nvSpPr>
          <p:cNvPr id="8" name="Text 5"/>
          <p:cNvSpPr/>
          <p:nvPr/>
        </p:nvSpPr>
        <p:spPr>
          <a:xfrm>
            <a:off x="10417373" y="268414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Save Lives</a:t>
            </a:r>
            <a:endParaRPr lang="en-US" sz="2200" dirty="0"/>
          </a:p>
        </p:txBody>
      </p:sp>
      <p:sp>
        <p:nvSpPr>
          <p:cNvPr id="9" name="Text 6"/>
          <p:cNvSpPr/>
          <p:nvPr/>
        </p:nvSpPr>
        <p:spPr>
          <a:xfrm>
            <a:off x="10417373" y="3179683"/>
            <a:ext cx="3135987"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AQI prediction saves lives and improves global health.</a:t>
            </a:r>
            <a:endParaRPr lang="en-US" sz="1850" dirty="0"/>
          </a:p>
        </p:txBody>
      </p:sp>
      <p:sp>
        <p:nvSpPr>
          <p:cNvPr id="10" name="Shape 7"/>
          <p:cNvSpPr/>
          <p:nvPr/>
        </p:nvSpPr>
        <p:spPr>
          <a:xfrm>
            <a:off x="6324124" y="5159335"/>
            <a:ext cx="7468553" cy="1357193"/>
          </a:xfrm>
          <a:prstGeom prst="roundRect">
            <a:avLst>
              <a:gd name="adj" fmla="val 2646"/>
            </a:avLst>
          </a:prstGeom>
          <a:solidFill>
            <a:srgbClr val="304755"/>
          </a:solidFill>
          <a:ln/>
        </p:spPr>
      </p:sp>
      <p:sp>
        <p:nvSpPr>
          <p:cNvPr id="11" name="Text 8"/>
          <p:cNvSpPr/>
          <p:nvPr/>
        </p:nvSpPr>
        <p:spPr>
          <a:xfrm>
            <a:off x="6563439" y="5398651"/>
            <a:ext cx="3793927"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Continuous Innovation</a:t>
            </a:r>
            <a:endParaRPr lang="en-US" sz="2200" dirty="0"/>
          </a:p>
        </p:txBody>
      </p:sp>
      <p:sp>
        <p:nvSpPr>
          <p:cNvPr id="12" name="Text 9"/>
          <p:cNvSpPr/>
          <p:nvPr/>
        </p:nvSpPr>
        <p:spPr>
          <a:xfrm>
            <a:off x="6563439" y="5894189"/>
            <a:ext cx="6989921" cy="383024"/>
          </a:xfrm>
          <a:prstGeom prst="rect">
            <a:avLst/>
          </a:prstGeom>
          <a:noFill/>
          <a:ln/>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Key to addressing air quality challenges.</a:t>
            </a:r>
            <a:endParaRPr lang="en-US" sz="1850" dirty="0"/>
          </a:p>
        </p:txBody>
      </p:sp>
      <p:sp>
        <p:nvSpPr>
          <p:cNvPr id="13" name="Text 10"/>
          <p:cNvSpPr/>
          <p:nvPr/>
        </p:nvSpPr>
        <p:spPr>
          <a:xfrm>
            <a:off x="6324124" y="6785729"/>
            <a:ext cx="7468553"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Continuous innovation is key to addressing air quality challenges. Machine learning helps save lives and improve global health.</a:t>
            </a:r>
            <a:endParaRPr lang="en-US" sz="1850" dirty="0"/>
          </a:p>
        </p:txBody>
      </p:sp>
      <p:sp>
        <p:nvSpPr>
          <p:cNvPr id="14" name="Rectangle 13">
            <a:extLst>
              <a:ext uri="{FF2B5EF4-FFF2-40B4-BE49-F238E27FC236}">
                <a16:creationId xmlns:a16="http://schemas.microsoft.com/office/drawing/2014/main" id="{FDB89D1C-C858-25AB-DB25-AD0066D06394}"/>
              </a:ext>
            </a:extLst>
          </p:cNvPr>
          <p:cNvSpPr/>
          <p:nvPr/>
        </p:nvSpPr>
        <p:spPr>
          <a:xfrm>
            <a:off x="12813323" y="7760677"/>
            <a:ext cx="1735015" cy="383024"/>
          </a:xfrm>
          <a:prstGeom prst="rect">
            <a:avLst/>
          </a:prstGeom>
          <a:solidFill>
            <a:srgbClr val="112836"/>
          </a:solidFill>
          <a:ln>
            <a:solidFill>
              <a:srgbClr val="1128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155D54-97D8-6C06-1591-BA9E2D194B48}"/>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1D3F6988-763B-34DD-EEE5-076B58DDC136}"/>
              </a:ext>
            </a:extLst>
          </p:cNvPr>
          <p:cNvSpPr/>
          <p:nvPr/>
        </p:nvSpPr>
        <p:spPr>
          <a:xfrm>
            <a:off x="5632749" y="1273820"/>
            <a:ext cx="9122807"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rPr>
              <a:t>Made By:</a:t>
            </a:r>
            <a:endParaRPr lang="en-US" sz="4400" dirty="0"/>
          </a:p>
        </p:txBody>
      </p:sp>
      <p:sp>
        <p:nvSpPr>
          <p:cNvPr id="4" name="Text 1">
            <a:extLst>
              <a:ext uri="{FF2B5EF4-FFF2-40B4-BE49-F238E27FC236}">
                <a16:creationId xmlns:a16="http://schemas.microsoft.com/office/drawing/2014/main" id="{8CADDFF4-EF2D-8563-E6BB-BA6C4F30EFDE}"/>
              </a:ext>
            </a:extLst>
          </p:cNvPr>
          <p:cNvSpPr/>
          <p:nvPr/>
        </p:nvSpPr>
        <p:spPr>
          <a:xfrm>
            <a:off x="3907988" y="3176349"/>
            <a:ext cx="336590" cy="420767"/>
          </a:xfrm>
          <a:prstGeom prst="rect">
            <a:avLst/>
          </a:prstGeom>
          <a:noFill/>
          <a:ln/>
        </p:spPr>
        <p:txBody>
          <a:bodyPr wrap="none" lIns="0" tIns="0" rIns="0" bIns="0" rtlCol="0" anchor="t"/>
          <a:lstStyle/>
          <a:p>
            <a:pPr marL="0" indent="0" algn="ctr">
              <a:lnSpc>
                <a:spcPts val="4200"/>
              </a:lnSpc>
              <a:buNone/>
            </a:pPr>
            <a:endParaRPr lang="en-US" sz="2650" dirty="0"/>
          </a:p>
        </p:txBody>
      </p:sp>
      <p:sp>
        <p:nvSpPr>
          <p:cNvPr id="5" name="Text 2">
            <a:extLst>
              <a:ext uri="{FF2B5EF4-FFF2-40B4-BE49-F238E27FC236}">
                <a16:creationId xmlns:a16="http://schemas.microsoft.com/office/drawing/2014/main" id="{0E1E318C-6721-6C4B-B23E-C0074088E86B}"/>
              </a:ext>
            </a:extLst>
          </p:cNvPr>
          <p:cNvSpPr/>
          <p:nvPr/>
        </p:nvSpPr>
        <p:spPr>
          <a:xfrm>
            <a:off x="2273194" y="2931925"/>
            <a:ext cx="5376445" cy="651034"/>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rPr>
              <a:t>Girish Kumar Yadav</a:t>
            </a:r>
            <a:endParaRPr lang="en-US" sz="1400" dirty="0">
              <a:solidFill>
                <a:srgbClr val="CAD6DE"/>
              </a:solidFill>
              <a:latin typeface="Unbounded" pitchFamily="34" charset="0"/>
            </a:endParaRPr>
          </a:p>
          <a:p>
            <a:pPr marL="0" indent="0" algn="l">
              <a:lnSpc>
                <a:spcPts val="2750"/>
              </a:lnSpc>
              <a:buNone/>
            </a:pPr>
            <a:r>
              <a:rPr lang="en-US" sz="1400" dirty="0">
                <a:solidFill>
                  <a:srgbClr val="CAD6DE"/>
                </a:solidFill>
                <a:latin typeface="Unbounded" pitchFamily="34" charset="0"/>
              </a:rPr>
              <a:t>CS-2341412 , 2CSE4</a:t>
            </a:r>
            <a:endParaRPr lang="en-US" sz="2200" dirty="0">
              <a:solidFill>
                <a:srgbClr val="CAD6DE"/>
              </a:solidFill>
              <a:latin typeface="Unbounded" pitchFamily="34" charset="0"/>
            </a:endParaRPr>
          </a:p>
        </p:txBody>
      </p:sp>
      <p:sp>
        <p:nvSpPr>
          <p:cNvPr id="6" name="Shape 3">
            <a:extLst>
              <a:ext uri="{FF2B5EF4-FFF2-40B4-BE49-F238E27FC236}">
                <a16:creationId xmlns:a16="http://schemas.microsoft.com/office/drawing/2014/main" id="{B891842D-830A-74FC-8917-CBE9678860F9}"/>
              </a:ext>
            </a:extLst>
          </p:cNvPr>
          <p:cNvSpPr/>
          <p:nvPr/>
        </p:nvSpPr>
        <p:spPr>
          <a:xfrm flipV="1">
            <a:off x="2273196" y="3710047"/>
            <a:ext cx="5921680" cy="45719"/>
          </a:xfrm>
          <a:prstGeom prst="roundRect">
            <a:avLst>
              <a:gd name="adj" fmla="val 235611"/>
            </a:avLst>
          </a:prstGeom>
          <a:solidFill>
            <a:srgbClr val="49606E"/>
          </a:solidFill>
          <a:ln/>
        </p:spPr>
      </p:sp>
      <p:sp>
        <p:nvSpPr>
          <p:cNvPr id="8" name="Text 4">
            <a:extLst>
              <a:ext uri="{FF2B5EF4-FFF2-40B4-BE49-F238E27FC236}">
                <a16:creationId xmlns:a16="http://schemas.microsoft.com/office/drawing/2014/main" id="{295DC0B9-670C-9678-593C-9CCCEB7C8C56}"/>
              </a:ext>
            </a:extLst>
          </p:cNvPr>
          <p:cNvSpPr/>
          <p:nvPr/>
        </p:nvSpPr>
        <p:spPr>
          <a:xfrm>
            <a:off x="3907988" y="3978116"/>
            <a:ext cx="336590" cy="420767"/>
          </a:xfrm>
          <a:prstGeom prst="rect">
            <a:avLst/>
          </a:prstGeom>
          <a:noFill/>
          <a:ln/>
        </p:spPr>
        <p:txBody>
          <a:bodyPr wrap="none" lIns="0" tIns="0" rIns="0" bIns="0" rtlCol="0" anchor="t"/>
          <a:lstStyle/>
          <a:p>
            <a:pPr marL="0" indent="0" algn="ctr">
              <a:lnSpc>
                <a:spcPts val="4200"/>
              </a:lnSpc>
              <a:buNone/>
            </a:pPr>
            <a:endParaRPr lang="en-US" sz="2650" dirty="0"/>
          </a:p>
        </p:txBody>
      </p:sp>
      <p:sp>
        <p:nvSpPr>
          <p:cNvPr id="9" name="Text 5">
            <a:extLst>
              <a:ext uri="{FF2B5EF4-FFF2-40B4-BE49-F238E27FC236}">
                <a16:creationId xmlns:a16="http://schemas.microsoft.com/office/drawing/2014/main" id="{634DAD4F-835F-0F00-715A-0D74667DD4E0}"/>
              </a:ext>
            </a:extLst>
          </p:cNvPr>
          <p:cNvSpPr/>
          <p:nvPr/>
        </p:nvSpPr>
        <p:spPr>
          <a:xfrm>
            <a:off x="2850210" y="4692149"/>
            <a:ext cx="3638667" cy="830580"/>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rPr>
              <a:t>Garvit Jain</a:t>
            </a:r>
          </a:p>
          <a:p>
            <a:pPr marL="0" indent="0" algn="l">
              <a:lnSpc>
                <a:spcPts val="2750"/>
              </a:lnSpc>
              <a:buNone/>
            </a:pPr>
            <a:r>
              <a:rPr lang="en-US" sz="1400" dirty="0">
                <a:solidFill>
                  <a:srgbClr val="CAD6DE"/>
                </a:solidFill>
                <a:latin typeface="Unbounded" pitchFamily="34" charset="0"/>
              </a:rPr>
              <a:t>CS-2341321 , 2CSE13</a:t>
            </a:r>
            <a:endParaRPr lang="en-US" sz="1400" dirty="0"/>
          </a:p>
        </p:txBody>
      </p:sp>
      <p:sp>
        <p:nvSpPr>
          <p:cNvPr id="10" name="Shape 6">
            <a:extLst>
              <a:ext uri="{FF2B5EF4-FFF2-40B4-BE49-F238E27FC236}">
                <a16:creationId xmlns:a16="http://schemas.microsoft.com/office/drawing/2014/main" id="{21216A13-6FD2-7C05-CE33-45E2D0A775B4}"/>
              </a:ext>
            </a:extLst>
          </p:cNvPr>
          <p:cNvSpPr/>
          <p:nvPr/>
        </p:nvSpPr>
        <p:spPr>
          <a:xfrm flipV="1">
            <a:off x="2850210" y="5562203"/>
            <a:ext cx="6789870" cy="45719"/>
          </a:xfrm>
          <a:prstGeom prst="roundRect">
            <a:avLst>
              <a:gd name="adj" fmla="val 235611"/>
            </a:avLst>
          </a:prstGeom>
          <a:solidFill>
            <a:srgbClr val="49606E"/>
          </a:solidFill>
          <a:ln/>
        </p:spPr>
      </p:sp>
      <p:sp>
        <p:nvSpPr>
          <p:cNvPr id="12" name="Text 7">
            <a:extLst>
              <a:ext uri="{FF2B5EF4-FFF2-40B4-BE49-F238E27FC236}">
                <a16:creationId xmlns:a16="http://schemas.microsoft.com/office/drawing/2014/main" id="{07AF156C-D9F6-6E2B-7B07-C5DF742AB4EE}"/>
              </a:ext>
            </a:extLst>
          </p:cNvPr>
          <p:cNvSpPr/>
          <p:nvPr/>
        </p:nvSpPr>
        <p:spPr>
          <a:xfrm>
            <a:off x="3908107" y="4868466"/>
            <a:ext cx="336590" cy="420767"/>
          </a:xfrm>
          <a:prstGeom prst="rect">
            <a:avLst/>
          </a:prstGeom>
          <a:noFill/>
          <a:ln/>
        </p:spPr>
        <p:txBody>
          <a:bodyPr wrap="none" lIns="0" tIns="0" rIns="0" bIns="0" rtlCol="0" anchor="t"/>
          <a:lstStyle/>
          <a:p>
            <a:pPr marL="0" indent="0" algn="ctr">
              <a:lnSpc>
                <a:spcPts val="4200"/>
              </a:lnSpc>
              <a:buNone/>
            </a:pPr>
            <a:endParaRPr lang="en-US" sz="2650" dirty="0"/>
          </a:p>
        </p:txBody>
      </p:sp>
      <p:sp>
        <p:nvSpPr>
          <p:cNvPr id="13" name="Text 8">
            <a:extLst>
              <a:ext uri="{FF2B5EF4-FFF2-40B4-BE49-F238E27FC236}">
                <a16:creationId xmlns:a16="http://schemas.microsoft.com/office/drawing/2014/main" id="{FF1851B7-1664-C699-6E0D-1520578F800D}"/>
              </a:ext>
            </a:extLst>
          </p:cNvPr>
          <p:cNvSpPr/>
          <p:nvPr/>
        </p:nvSpPr>
        <p:spPr>
          <a:xfrm>
            <a:off x="3409846" y="6494135"/>
            <a:ext cx="4922749" cy="975478"/>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rPr>
              <a:t>Veer Singhi</a:t>
            </a:r>
          </a:p>
          <a:p>
            <a:pPr marL="0" indent="0" algn="l">
              <a:lnSpc>
                <a:spcPts val="2750"/>
              </a:lnSpc>
              <a:buNone/>
            </a:pPr>
            <a:r>
              <a:rPr lang="en-US" sz="1400" dirty="0">
                <a:solidFill>
                  <a:srgbClr val="CAD6DE"/>
                </a:solidFill>
                <a:latin typeface="Unbounded" pitchFamily="34" charset="0"/>
              </a:rPr>
              <a:t>CS-2341376 , 2CSE13</a:t>
            </a:r>
            <a:endParaRPr lang="en-US" sz="1400" dirty="0"/>
          </a:p>
        </p:txBody>
      </p:sp>
      <p:sp>
        <p:nvSpPr>
          <p:cNvPr id="14" name="Text 9">
            <a:extLst>
              <a:ext uri="{FF2B5EF4-FFF2-40B4-BE49-F238E27FC236}">
                <a16:creationId xmlns:a16="http://schemas.microsoft.com/office/drawing/2014/main" id="{1390AB65-1423-9D49-7D5F-AD47CF5ADAED}"/>
              </a:ext>
            </a:extLst>
          </p:cNvPr>
          <p:cNvSpPr/>
          <p:nvPr/>
        </p:nvSpPr>
        <p:spPr>
          <a:xfrm>
            <a:off x="837724" y="5763339"/>
            <a:ext cx="12954952" cy="766048"/>
          </a:xfrm>
          <a:prstGeom prst="rect">
            <a:avLst/>
          </a:prstGeom>
          <a:noFill/>
          <a:ln/>
        </p:spPr>
        <p:txBody>
          <a:bodyPr wrap="square" lIns="0" tIns="0" rIns="0" bIns="0" rtlCol="0" anchor="t"/>
          <a:lstStyle/>
          <a:p>
            <a:pPr marL="0" indent="0" algn="l">
              <a:lnSpc>
                <a:spcPts val="3000"/>
              </a:lnSpc>
              <a:buNone/>
            </a:pPr>
            <a:endParaRPr lang="en-US" sz="1850" dirty="0"/>
          </a:p>
        </p:txBody>
      </p:sp>
      <p:sp>
        <p:nvSpPr>
          <p:cNvPr id="15" name="Rectangle 14">
            <a:extLst>
              <a:ext uri="{FF2B5EF4-FFF2-40B4-BE49-F238E27FC236}">
                <a16:creationId xmlns:a16="http://schemas.microsoft.com/office/drawing/2014/main" id="{1334B208-8428-B946-0860-C2B3947918FC}"/>
              </a:ext>
            </a:extLst>
          </p:cNvPr>
          <p:cNvSpPr/>
          <p:nvPr/>
        </p:nvSpPr>
        <p:spPr>
          <a:xfrm>
            <a:off x="12813323" y="7760677"/>
            <a:ext cx="1735015" cy="383024"/>
          </a:xfrm>
          <a:prstGeom prst="rect">
            <a:avLst/>
          </a:prstGeom>
          <a:solidFill>
            <a:srgbClr val="112836"/>
          </a:solidFill>
          <a:ln>
            <a:solidFill>
              <a:srgbClr val="1128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hape 1">
            <a:extLst>
              <a:ext uri="{FF2B5EF4-FFF2-40B4-BE49-F238E27FC236}">
                <a16:creationId xmlns:a16="http://schemas.microsoft.com/office/drawing/2014/main" id="{7442AC3E-5C59-EE43-8ECC-221FAD2C7911}"/>
              </a:ext>
            </a:extLst>
          </p:cNvPr>
          <p:cNvSpPr/>
          <p:nvPr/>
        </p:nvSpPr>
        <p:spPr>
          <a:xfrm>
            <a:off x="1902595" y="2916079"/>
            <a:ext cx="162401" cy="832842"/>
          </a:xfrm>
          <a:prstGeom prst="roundRect">
            <a:avLst>
              <a:gd name="adj" fmla="val 56033"/>
            </a:avLst>
          </a:prstGeom>
          <a:solidFill>
            <a:srgbClr val="0070C0"/>
          </a:solidFill>
          <a:ln w="7620">
            <a:solidFill>
              <a:srgbClr val="0070C0"/>
            </a:solidFill>
            <a:prstDash val="solid"/>
          </a:ln>
        </p:spPr>
      </p:sp>
      <p:sp>
        <p:nvSpPr>
          <p:cNvPr id="21" name="Shape 1">
            <a:extLst>
              <a:ext uri="{FF2B5EF4-FFF2-40B4-BE49-F238E27FC236}">
                <a16:creationId xmlns:a16="http://schemas.microsoft.com/office/drawing/2014/main" id="{089FFCC7-957C-72FA-26D9-71DF289EB987}"/>
              </a:ext>
            </a:extLst>
          </p:cNvPr>
          <p:cNvSpPr/>
          <p:nvPr/>
        </p:nvSpPr>
        <p:spPr>
          <a:xfrm>
            <a:off x="2443883" y="4662428"/>
            <a:ext cx="162401" cy="832842"/>
          </a:xfrm>
          <a:prstGeom prst="roundRect">
            <a:avLst>
              <a:gd name="adj" fmla="val 56033"/>
            </a:avLst>
          </a:prstGeom>
          <a:solidFill>
            <a:srgbClr val="0070C0"/>
          </a:solidFill>
          <a:ln w="7620">
            <a:solidFill>
              <a:srgbClr val="0070C0"/>
            </a:solidFill>
            <a:prstDash val="solid"/>
          </a:ln>
        </p:spPr>
      </p:sp>
      <p:sp>
        <p:nvSpPr>
          <p:cNvPr id="22" name="Shape 1">
            <a:extLst>
              <a:ext uri="{FF2B5EF4-FFF2-40B4-BE49-F238E27FC236}">
                <a16:creationId xmlns:a16="http://schemas.microsoft.com/office/drawing/2014/main" id="{11958C8F-682C-665D-821B-41503EF723D5}"/>
              </a:ext>
            </a:extLst>
          </p:cNvPr>
          <p:cNvSpPr/>
          <p:nvPr/>
        </p:nvSpPr>
        <p:spPr>
          <a:xfrm>
            <a:off x="3034205" y="6443701"/>
            <a:ext cx="162401" cy="832842"/>
          </a:xfrm>
          <a:prstGeom prst="roundRect">
            <a:avLst>
              <a:gd name="adj" fmla="val 56033"/>
            </a:avLst>
          </a:prstGeom>
          <a:solidFill>
            <a:srgbClr val="0070C0"/>
          </a:solidFill>
          <a:ln w="7620">
            <a:solidFill>
              <a:srgbClr val="0070C0"/>
            </a:solidFill>
            <a:prstDash val="solid"/>
          </a:ln>
        </p:spPr>
      </p:sp>
      <p:sp>
        <p:nvSpPr>
          <p:cNvPr id="23" name="Shape 6">
            <a:extLst>
              <a:ext uri="{FF2B5EF4-FFF2-40B4-BE49-F238E27FC236}">
                <a16:creationId xmlns:a16="http://schemas.microsoft.com/office/drawing/2014/main" id="{115CF4EE-92E9-958B-89D7-AC51BAD540EB}"/>
              </a:ext>
            </a:extLst>
          </p:cNvPr>
          <p:cNvSpPr/>
          <p:nvPr/>
        </p:nvSpPr>
        <p:spPr>
          <a:xfrm>
            <a:off x="3409846" y="7246573"/>
            <a:ext cx="7308311" cy="45719"/>
          </a:xfrm>
          <a:prstGeom prst="roundRect">
            <a:avLst>
              <a:gd name="adj" fmla="val 235611"/>
            </a:avLst>
          </a:prstGeom>
          <a:solidFill>
            <a:srgbClr val="49606E"/>
          </a:solidFill>
          <a:ln/>
        </p:spPr>
      </p:sp>
    </p:spTree>
    <p:extLst>
      <p:ext uri="{BB962C8B-B14F-4D97-AF65-F5344CB8AC3E}">
        <p14:creationId xmlns:p14="http://schemas.microsoft.com/office/powerpoint/2010/main" val="567904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159675"/>
            <a:ext cx="6871811"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The Air Quality Crisis</a:t>
            </a:r>
            <a:endParaRPr lang="en-US" sz="4400" dirty="0"/>
          </a:p>
        </p:txBody>
      </p:sp>
      <p:sp>
        <p:nvSpPr>
          <p:cNvPr id="3" name="Text 1"/>
          <p:cNvSpPr/>
          <p:nvPr/>
        </p:nvSpPr>
        <p:spPr>
          <a:xfrm>
            <a:off x="837724" y="3461980"/>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Unbounded" pitchFamily="34" charset="0"/>
                <a:ea typeface="Unbounded" pitchFamily="34" charset="-122"/>
                <a:cs typeface="Unbounded" pitchFamily="34" charset="-120"/>
              </a:rPr>
              <a:t>Silent Killer</a:t>
            </a:r>
            <a:endParaRPr lang="en-US" sz="2200" dirty="0"/>
          </a:p>
        </p:txBody>
      </p:sp>
      <p:sp>
        <p:nvSpPr>
          <p:cNvPr id="4" name="Text 2"/>
          <p:cNvSpPr/>
          <p:nvPr/>
        </p:nvSpPr>
        <p:spPr>
          <a:xfrm>
            <a:off x="837724" y="4053245"/>
            <a:ext cx="6185535"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Global air pollution poses a significant threat to human health. It acts as a "silent killer" with insidious impacts.</a:t>
            </a:r>
            <a:endParaRPr lang="en-US" sz="1850" dirty="0"/>
          </a:p>
        </p:txBody>
      </p:sp>
      <p:sp>
        <p:nvSpPr>
          <p:cNvPr id="5" name="Text 3"/>
          <p:cNvSpPr/>
          <p:nvPr/>
        </p:nvSpPr>
        <p:spPr>
          <a:xfrm>
            <a:off x="7614761" y="3461980"/>
            <a:ext cx="2960727"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Unbounded" pitchFamily="34" charset="0"/>
                <a:ea typeface="Unbounded" pitchFamily="34" charset="-122"/>
                <a:cs typeface="Unbounded" pitchFamily="34" charset="-120"/>
              </a:rPr>
              <a:t>Modern Activities</a:t>
            </a:r>
            <a:endParaRPr lang="en-US" sz="2200" dirty="0"/>
          </a:p>
        </p:txBody>
      </p:sp>
      <p:sp>
        <p:nvSpPr>
          <p:cNvPr id="6" name="Text 4"/>
          <p:cNvSpPr/>
          <p:nvPr/>
        </p:nvSpPr>
        <p:spPr>
          <a:xfrm>
            <a:off x="7614761" y="4053245"/>
            <a:ext cx="6185535"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Continuous hazardous pollutants are generated daily. These pollutants stem from industrial, transport, and domestic activities.</a:t>
            </a:r>
            <a:endParaRPr lang="en-US" sz="1850" dirty="0"/>
          </a:p>
        </p:txBody>
      </p:sp>
      <p:sp>
        <p:nvSpPr>
          <p:cNvPr id="7" name="Text 5"/>
          <p:cNvSpPr/>
          <p:nvPr/>
        </p:nvSpPr>
        <p:spPr>
          <a:xfrm>
            <a:off x="837724" y="5686901"/>
            <a:ext cx="12954952" cy="383024"/>
          </a:xfrm>
          <a:prstGeom prst="rect">
            <a:avLst/>
          </a:prstGeom>
          <a:noFill/>
          <a:ln/>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Air quality is directly harmed by these ongoing activities. This crisis demands innovative solutions for environmental protection.</a:t>
            </a:r>
            <a:endParaRPr lang="en-US" sz="1850" dirty="0"/>
          </a:p>
        </p:txBody>
      </p:sp>
      <p:sp>
        <p:nvSpPr>
          <p:cNvPr id="8" name="Rectangle 7">
            <a:extLst>
              <a:ext uri="{FF2B5EF4-FFF2-40B4-BE49-F238E27FC236}">
                <a16:creationId xmlns:a16="http://schemas.microsoft.com/office/drawing/2014/main" id="{9C2D75C9-AF5E-EF80-9506-79A6B8BEAF17}"/>
              </a:ext>
            </a:extLst>
          </p:cNvPr>
          <p:cNvSpPr/>
          <p:nvPr/>
        </p:nvSpPr>
        <p:spPr>
          <a:xfrm>
            <a:off x="12813323" y="7760677"/>
            <a:ext cx="1735015" cy="383024"/>
          </a:xfrm>
          <a:prstGeom prst="rect">
            <a:avLst/>
          </a:prstGeom>
          <a:solidFill>
            <a:srgbClr val="112836"/>
          </a:solidFill>
          <a:ln>
            <a:solidFill>
              <a:srgbClr val="1128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213366"/>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Understanding Air Quality Index (AQI)</a:t>
            </a:r>
            <a:endParaRPr lang="en-US" sz="4400" dirty="0"/>
          </a:p>
        </p:txBody>
      </p:sp>
      <p:sp>
        <p:nvSpPr>
          <p:cNvPr id="4" name="Shape 1"/>
          <p:cNvSpPr/>
          <p:nvPr/>
        </p:nvSpPr>
        <p:spPr>
          <a:xfrm>
            <a:off x="6324124" y="3249573"/>
            <a:ext cx="538520" cy="538520"/>
          </a:xfrm>
          <a:prstGeom prst="roundRect">
            <a:avLst>
              <a:gd name="adj" fmla="val 6668"/>
            </a:avLst>
          </a:prstGeom>
          <a:solidFill>
            <a:srgbClr val="304755"/>
          </a:solidFill>
          <a:ln/>
        </p:spPr>
      </p:sp>
      <p:pic>
        <p:nvPicPr>
          <p:cNvPr id="5" name="Image 1" descr="preencoded.png"/>
          <p:cNvPicPr>
            <a:picLocks noChangeAspect="1"/>
          </p:cNvPicPr>
          <p:nvPr/>
        </p:nvPicPr>
        <p:blipFill>
          <a:blip r:embed="rId4"/>
          <a:stretch>
            <a:fillRect/>
          </a:stretch>
        </p:blipFill>
        <p:spPr>
          <a:xfrm>
            <a:off x="6424374" y="3307556"/>
            <a:ext cx="337899" cy="422434"/>
          </a:xfrm>
          <a:prstGeom prst="rect">
            <a:avLst/>
          </a:prstGeom>
        </p:spPr>
      </p:pic>
      <p:sp>
        <p:nvSpPr>
          <p:cNvPr id="6" name="Text 2"/>
          <p:cNvSpPr/>
          <p:nvPr/>
        </p:nvSpPr>
        <p:spPr>
          <a:xfrm>
            <a:off x="7101959" y="3249573"/>
            <a:ext cx="2836783"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Reporting Air Quality</a:t>
            </a:r>
            <a:endParaRPr lang="en-US" sz="2200" dirty="0"/>
          </a:p>
        </p:txBody>
      </p:sp>
      <p:sp>
        <p:nvSpPr>
          <p:cNvPr id="7" name="Text 3"/>
          <p:cNvSpPr/>
          <p:nvPr/>
        </p:nvSpPr>
        <p:spPr>
          <a:xfrm>
            <a:off x="7101959" y="4097060"/>
            <a:ext cx="283678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AQI reports on the impacts of pollution on human health.</a:t>
            </a:r>
            <a:endParaRPr lang="en-US" sz="1850" dirty="0"/>
          </a:p>
        </p:txBody>
      </p:sp>
      <p:sp>
        <p:nvSpPr>
          <p:cNvPr id="8" name="Shape 4"/>
          <p:cNvSpPr/>
          <p:nvPr/>
        </p:nvSpPr>
        <p:spPr>
          <a:xfrm>
            <a:off x="10178058" y="3249573"/>
            <a:ext cx="538520" cy="538520"/>
          </a:xfrm>
          <a:prstGeom prst="roundRect">
            <a:avLst>
              <a:gd name="adj" fmla="val 6668"/>
            </a:avLst>
          </a:prstGeom>
          <a:solidFill>
            <a:srgbClr val="304755"/>
          </a:solidFill>
          <a:ln/>
        </p:spPr>
      </p:sp>
      <p:pic>
        <p:nvPicPr>
          <p:cNvPr id="9" name="Image 2" descr="preencoded.png"/>
          <p:cNvPicPr>
            <a:picLocks noChangeAspect="1"/>
          </p:cNvPicPr>
          <p:nvPr/>
        </p:nvPicPr>
        <p:blipFill>
          <a:blip r:embed="rId5"/>
          <a:stretch>
            <a:fillRect/>
          </a:stretch>
        </p:blipFill>
        <p:spPr>
          <a:xfrm>
            <a:off x="10278308" y="3307556"/>
            <a:ext cx="337899" cy="422434"/>
          </a:xfrm>
          <a:prstGeom prst="rect">
            <a:avLst/>
          </a:prstGeom>
        </p:spPr>
      </p:pic>
      <p:sp>
        <p:nvSpPr>
          <p:cNvPr id="10" name="Text 5"/>
          <p:cNvSpPr/>
          <p:nvPr/>
        </p:nvSpPr>
        <p:spPr>
          <a:xfrm>
            <a:off x="10955893" y="3249573"/>
            <a:ext cx="2836783"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Educating the Public</a:t>
            </a:r>
            <a:endParaRPr lang="en-US" sz="2200" dirty="0"/>
          </a:p>
        </p:txBody>
      </p:sp>
      <p:sp>
        <p:nvSpPr>
          <p:cNvPr id="11" name="Text 6"/>
          <p:cNvSpPr/>
          <p:nvPr/>
        </p:nvSpPr>
        <p:spPr>
          <a:xfrm>
            <a:off x="10955893" y="4097060"/>
            <a:ext cx="283678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It educates the public about the negative effects of air pollution.</a:t>
            </a:r>
            <a:endParaRPr lang="en-US" sz="1850" dirty="0"/>
          </a:p>
        </p:txBody>
      </p:sp>
      <p:sp>
        <p:nvSpPr>
          <p:cNvPr id="12" name="Shape 7"/>
          <p:cNvSpPr/>
          <p:nvPr/>
        </p:nvSpPr>
        <p:spPr>
          <a:xfrm>
            <a:off x="6324124" y="5754648"/>
            <a:ext cx="538520" cy="538520"/>
          </a:xfrm>
          <a:prstGeom prst="roundRect">
            <a:avLst>
              <a:gd name="adj" fmla="val 6668"/>
            </a:avLst>
          </a:prstGeom>
          <a:solidFill>
            <a:srgbClr val="304755"/>
          </a:solidFill>
          <a:ln/>
        </p:spPr>
      </p:sp>
      <p:pic>
        <p:nvPicPr>
          <p:cNvPr id="13" name="Image 3" descr="preencoded.png"/>
          <p:cNvPicPr>
            <a:picLocks noChangeAspect="1"/>
          </p:cNvPicPr>
          <p:nvPr/>
        </p:nvPicPr>
        <p:blipFill>
          <a:blip r:embed="rId6"/>
          <a:stretch>
            <a:fillRect/>
          </a:stretch>
        </p:blipFill>
        <p:spPr>
          <a:xfrm>
            <a:off x="6424374" y="5812631"/>
            <a:ext cx="337899" cy="422434"/>
          </a:xfrm>
          <a:prstGeom prst="rect">
            <a:avLst/>
          </a:prstGeom>
        </p:spPr>
      </p:pic>
      <p:sp>
        <p:nvSpPr>
          <p:cNvPr id="14" name="Text 8"/>
          <p:cNvSpPr/>
          <p:nvPr/>
        </p:nvSpPr>
        <p:spPr>
          <a:xfrm>
            <a:off x="7101959" y="575464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Key Pollutants</a:t>
            </a:r>
            <a:endParaRPr lang="en-US" sz="2200" dirty="0"/>
          </a:p>
        </p:txBody>
      </p:sp>
      <p:sp>
        <p:nvSpPr>
          <p:cNvPr id="15" name="Text 9"/>
          <p:cNvSpPr/>
          <p:nvPr/>
        </p:nvSpPr>
        <p:spPr>
          <a:xfrm>
            <a:off x="7101959" y="6250186"/>
            <a:ext cx="6690717"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It typically covers six key pollutants, including Ozone, Carbon Monoxide, and Particulate Matter.</a:t>
            </a:r>
            <a:endParaRPr lang="en-US" sz="1850" dirty="0"/>
          </a:p>
        </p:txBody>
      </p:sp>
      <p:sp>
        <p:nvSpPr>
          <p:cNvPr id="16" name="Rectangle 15">
            <a:extLst>
              <a:ext uri="{FF2B5EF4-FFF2-40B4-BE49-F238E27FC236}">
                <a16:creationId xmlns:a16="http://schemas.microsoft.com/office/drawing/2014/main" id="{433A8B57-B842-5266-5FB1-EA10DDC1F135}"/>
              </a:ext>
            </a:extLst>
          </p:cNvPr>
          <p:cNvSpPr/>
          <p:nvPr/>
        </p:nvSpPr>
        <p:spPr>
          <a:xfrm>
            <a:off x="12813323" y="7760677"/>
            <a:ext cx="1735015" cy="383024"/>
          </a:xfrm>
          <a:prstGeom prst="rect">
            <a:avLst/>
          </a:prstGeom>
          <a:solidFill>
            <a:srgbClr val="112836"/>
          </a:solidFill>
          <a:ln>
            <a:solidFill>
              <a:srgbClr val="1128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417201"/>
            <a:ext cx="7468553" cy="2112050"/>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Why Machine Learning for AQI Prediction?</a:t>
            </a:r>
            <a:endParaRPr lang="en-US" sz="4400" dirty="0"/>
          </a:p>
        </p:txBody>
      </p:sp>
      <p:pic>
        <p:nvPicPr>
          <p:cNvPr id="4" name="Image 1" descr="preencoded.png"/>
          <p:cNvPicPr>
            <a:picLocks noChangeAspect="1"/>
          </p:cNvPicPr>
          <p:nvPr/>
        </p:nvPicPr>
        <p:blipFill>
          <a:blip r:embed="rId4"/>
          <a:stretch>
            <a:fillRect/>
          </a:stretch>
        </p:blipFill>
        <p:spPr>
          <a:xfrm>
            <a:off x="6324124" y="3888224"/>
            <a:ext cx="562451" cy="562451"/>
          </a:xfrm>
          <a:prstGeom prst="rect">
            <a:avLst/>
          </a:prstGeom>
        </p:spPr>
      </p:pic>
      <p:sp>
        <p:nvSpPr>
          <p:cNvPr id="5" name="Text 1"/>
          <p:cNvSpPr/>
          <p:nvPr/>
        </p:nvSpPr>
        <p:spPr>
          <a:xfrm>
            <a:off x="6324124" y="4689991"/>
            <a:ext cx="2250162"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Efficient Tool</a:t>
            </a:r>
            <a:endParaRPr lang="en-US" sz="2200" dirty="0"/>
          </a:p>
        </p:txBody>
      </p:sp>
      <p:pic>
        <p:nvPicPr>
          <p:cNvPr id="6" name="Image 2" descr="preencoded.png"/>
          <p:cNvPicPr>
            <a:picLocks noChangeAspect="1"/>
          </p:cNvPicPr>
          <p:nvPr/>
        </p:nvPicPr>
        <p:blipFill>
          <a:blip r:embed="rId5"/>
          <a:stretch>
            <a:fillRect/>
          </a:stretch>
        </p:blipFill>
        <p:spPr>
          <a:xfrm>
            <a:off x="8933259" y="3888224"/>
            <a:ext cx="562451" cy="562451"/>
          </a:xfrm>
          <a:prstGeom prst="rect">
            <a:avLst/>
          </a:prstGeom>
        </p:spPr>
      </p:pic>
      <p:sp>
        <p:nvSpPr>
          <p:cNvPr id="7" name="Text 2"/>
          <p:cNvSpPr/>
          <p:nvPr/>
        </p:nvSpPr>
        <p:spPr>
          <a:xfrm>
            <a:off x="8933259" y="4689991"/>
            <a:ext cx="2250162"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Harness Technology</a:t>
            </a:r>
            <a:endParaRPr lang="en-US" sz="2200" dirty="0"/>
          </a:p>
        </p:txBody>
      </p:sp>
      <p:pic>
        <p:nvPicPr>
          <p:cNvPr id="8" name="Image 3" descr="preencoded.png"/>
          <p:cNvPicPr>
            <a:picLocks noChangeAspect="1"/>
          </p:cNvPicPr>
          <p:nvPr/>
        </p:nvPicPr>
        <p:blipFill>
          <a:blip r:embed="rId6"/>
          <a:stretch>
            <a:fillRect/>
          </a:stretch>
        </p:blipFill>
        <p:spPr>
          <a:xfrm>
            <a:off x="11542395" y="3888224"/>
            <a:ext cx="562570" cy="562570"/>
          </a:xfrm>
          <a:prstGeom prst="rect">
            <a:avLst/>
          </a:prstGeom>
        </p:spPr>
      </p:pic>
      <p:sp>
        <p:nvSpPr>
          <p:cNvPr id="9" name="Text 3"/>
          <p:cNvSpPr/>
          <p:nvPr/>
        </p:nvSpPr>
        <p:spPr>
          <a:xfrm>
            <a:off x="11542395" y="4690110"/>
            <a:ext cx="2250281"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Real-Time Alerts</a:t>
            </a:r>
            <a:endParaRPr lang="en-US" sz="2200" dirty="0"/>
          </a:p>
        </p:txBody>
      </p:sp>
      <p:sp>
        <p:nvSpPr>
          <p:cNvPr id="10" name="Text 4"/>
          <p:cNvSpPr/>
          <p:nvPr/>
        </p:nvSpPr>
        <p:spPr>
          <a:xfrm>
            <a:off x="6324124" y="5663208"/>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Machine learning is the most efficient tool to study environmental hazards. It can save millions of lives globally by providing real-time air quality alerts.</a:t>
            </a:r>
            <a:endParaRPr lang="en-US" sz="1850" dirty="0"/>
          </a:p>
        </p:txBody>
      </p:sp>
      <p:sp>
        <p:nvSpPr>
          <p:cNvPr id="11" name="Rectangle 10">
            <a:extLst>
              <a:ext uri="{FF2B5EF4-FFF2-40B4-BE49-F238E27FC236}">
                <a16:creationId xmlns:a16="http://schemas.microsoft.com/office/drawing/2014/main" id="{73D7C365-4209-9D73-09FD-5704B882C976}"/>
              </a:ext>
            </a:extLst>
          </p:cNvPr>
          <p:cNvSpPr/>
          <p:nvPr/>
        </p:nvSpPr>
        <p:spPr>
          <a:xfrm>
            <a:off x="12813323" y="7760677"/>
            <a:ext cx="1735015" cy="383024"/>
          </a:xfrm>
          <a:prstGeom prst="rect">
            <a:avLst/>
          </a:prstGeom>
          <a:solidFill>
            <a:srgbClr val="112836"/>
          </a:solidFill>
          <a:ln>
            <a:solidFill>
              <a:srgbClr val="1128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738664"/>
            <a:ext cx="9903262"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Machine Learning Techniques</a:t>
            </a:r>
            <a:endParaRPr lang="en-US" sz="4400" dirty="0"/>
          </a:p>
        </p:txBody>
      </p:sp>
      <p:sp>
        <p:nvSpPr>
          <p:cNvPr id="3" name="Text 1"/>
          <p:cNvSpPr/>
          <p:nvPr/>
        </p:nvSpPr>
        <p:spPr>
          <a:xfrm>
            <a:off x="1753195" y="3749159"/>
            <a:ext cx="2816185" cy="351949"/>
          </a:xfrm>
          <a:prstGeom prst="rect">
            <a:avLst/>
          </a:prstGeom>
          <a:noFill/>
          <a:ln/>
        </p:spPr>
        <p:txBody>
          <a:bodyPr wrap="none" lIns="0" tIns="0" rIns="0" bIns="0" rtlCol="0" anchor="t"/>
          <a:lstStyle/>
          <a:p>
            <a:pPr marL="0" indent="0" algn="r">
              <a:lnSpc>
                <a:spcPts val="2750"/>
              </a:lnSpc>
              <a:buNone/>
            </a:pPr>
            <a:r>
              <a:rPr lang="en-US" sz="2200" dirty="0">
                <a:solidFill>
                  <a:srgbClr val="CAD6DE"/>
                </a:solidFill>
                <a:latin typeface="Unbounded" pitchFamily="34" charset="0"/>
                <a:ea typeface="Unbounded" pitchFamily="34" charset="-122"/>
                <a:cs typeface="Unbounded" pitchFamily="34" charset="-120"/>
              </a:rPr>
              <a:t>Random Forest</a:t>
            </a:r>
            <a:endParaRPr lang="en-US" sz="2200" dirty="0"/>
          </a:p>
        </p:txBody>
      </p:sp>
      <p:sp>
        <p:nvSpPr>
          <p:cNvPr id="4" name="Text 2"/>
          <p:cNvSpPr/>
          <p:nvPr/>
        </p:nvSpPr>
        <p:spPr>
          <a:xfrm>
            <a:off x="837724" y="4244697"/>
            <a:ext cx="3731657" cy="383024"/>
          </a:xfrm>
          <a:prstGeom prst="rect">
            <a:avLst/>
          </a:prstGeom>
          <a:noFill/>
          <a:ln/>
        </p:spPr>
        <p:txBody>
          <a:bodyPr wrap="none" lIns="0" tIns="0" rIns="0" bIns="0" rtlCol="0" anchor="t"/>
          <a:lstStyle/>
          <a:p>
            <a:pPr marL="0" indent="0" algn="r">
              <a:lnSpc>
                <a:spcPts val="3000"/>
              </a:lnSpc>
              <a:buNone/>
            </a:pPr>
            <a:r>
              <a:rPr lang="en-US" sz="1850" dirty="0">
                <a:solidFill>
                  <a:srgbClr val="CAD6DE"/>
                </a:solidFill>
                <a:latin typeface="Cabin" pitchFamily="34" charset="0"/>
                <a:ea typeface="Cabin" pitchFamily="34" charset="-122"/>
                <a:cs typeface="Cabin" pitchFamily="34" charset="-120"/>
              </a:rPr>
              <a:t>An ensemble learning method.</a:t>
            </a:r>
            <a:endParaRPr lang="en-US" sz="1850" dirty="0"/>
          </a:p>
        </p:txBody>
      </p:sp>
      <p:pic>
        <p:nvPicPr>
          <p:cNvPr id="5" name="Image 0" descr="preencoded.png"/>
          <p:cNvPicPr>
            <a:picLocks noChangeAspect="1"/>
          </p:cNvPicPr>
          <p:nvPr/>
        </p:nvPicPr>
        <p:blipFill>
          <a:blip r:embed="rId3"/>
          <a:stretch>
            <a:fillRect/>
          </a:stretch>
        </p:blipFill>
        <p:spPr>
          <a:xfrm>
            <a:off x="5048131" y="1921431"/>
            <a:ext cx="4534138" cy="4534138"/>
          </a:xfrm>
          <a:prstGeom prst="rect">
            <a:avLst/>
          </a:prstGeom>
        </p:spPr>
      </p:pic>
      <p:sp>
        <p:nvSpPr>
          <p:cNvPr id="6" name="Text 3"/>
          <p:cNvSpPr/>
          <p:nvPr/>
        </p:nvSpPr>
        <p:spPr>
          <a:xfrm>
            <a:off x="5572720" y="3691771"/>
            <a:ext cx="358140" cy="447675"/>
          </a:xfrm>
          <a:prstGeom prst="rect">
            <a:avLst/>
          </a:prstGeom>
          <a:noFill/>
          <a:ln/>
        </p:spPr>
        <p:txBody>
          <a:bodyPr wrap="none" lIns="0" tIns="0" rIns="0" bIns="0" rtlCol="0" anchor="t"/>
          <a:lstStyle/>
          <a:p>
            <a:pPr marL="0" indent="0" algn="l">
              <a:lnSpc>
                <a:spcPts val="4500"/>
              </a:lnSpc>
              <a:buNone/>
            </a:pPr>
            <a:r>
              <a:rPr lang="en-US" sz="2800" dirty="0">
                <a:solidFill>
                  <a:srgbClr val="CAD6DE"/>
                </a:solidFill>
                <a:latin typeface="Unbounded" pitchFamily="34" charset="0"/>
                <a:ea typeface="Unbounded" pitchFamily="34" charset="-122"/>
                <a:cs typeface="Unbounded" pitchFamily="34" charset="-120"/>
              </a:rPr>
              <a:t>1</a:t>
            </a:r>
            <a:endParaRPr lang="en-US" sz="2800" dirty="0"/>
          </a:p>
        </p:txBody>
      </p:sp>
      <p:sp>
        <p:nvSpPr>
          <p:cNvPr id="7" name="Text 4"/>
          <p:cNvSpPr/>
          <p:nvPr/>
        </p:nvSpPr>
        <p:spPr>
          <a:xfrm>
            <a:off x="9941243" y="2525911"/>
            <a:ext cx="327850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Logistic Regression</a:t>
            </a:r>
            <a:endParaRPr lang="en-US" sz="2200" dirty="0"/>
          </a:p>
        </p:txBody>
      </p:sp>
      <p:sp>
        <p:nvSpPr>
          <p:cNvPr id="8" name="Text 5"/>
          <p:cNvSpPr/>
          <p:nvPr/>
        </p:nvSpPr>
        <p:spPr>
          <a:xfrm>
            <a:off x="9941243" y="3021449"/>
            <a:ext cx="3851434" cy="383024"/>
          </a:xfrm>
          <a:prstGeom prst="rect">
            <a:avLst/>
          </a:prstGeom>
          <a:noFill/>
          <a:ln/>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For binary classification problems.</a:t>
            </a:r>
            <a:endParaRPr lang="en-US" sz="1850" dirty="0"/>
          </a:p>
        </p:txBody>
      </p:sp>
      <p:pic>
        <p:nvPicPr>
          <p:cNvPr id="9" name="Image 1" descr="preencoded.png"/>
          <p:cNvPicPr>
            <a:picLocks noChangeAspect="1"/>
          </p:cNvPicPr>
          <p:nvPr/>
        </p:nvPicPr>
        <p:blipFill>
          <a:blip r:embed="rId4"/>
          <a:stretch>
            <a:fillRect/>
          </a:stretch>
        </p:blipFill>
        <p:spPr>
          <a:xfrm>
            <a:off x="5048131" y="1921431"/>
            <a:ext cx="4534138" cy="4534138"/>
          </a:xfrm>
          <a:prstGeom prst="rect">
            <a:avLst/>
          </a:prstGeom>
        </p:spPr>
      </p:pic>
      <p:sp>
        <p:nvSpPr>
          <p:cNvPr id="10" name="Text 6"/>
          <p:cNvSpPr/>
          <p:nvPr/>
        </p:nvSpPr>
        <p:spPr>
          <a:xfrm>
            <a:off x="8153995" y="2747129"/>
            <a:ext cx="358140" cy="447675"/>
          </a:xfrm>
          <a:prstGeom prst="rect">
            <a:avLst/>
          </a:prstGeom>
          <a:noFill/>
          <a:ln/>
        </p:spPr>
        <p:txBody>
          <a:bodyPr wrap="none" lIns="0" tIns="0" rIns="0" bIns="0" rtlCol="0" anchor="t"/>
          <a:lstStyle/>
          <a:p>
            <a:pPr marL="0" indent="0" algn="l">
              <a:lnSpc>
                <a:spcPts val="4500"/>
              </a:lnSpc>
              <a:buNone/>
            </a:pPr>
            <a:r>
              <a:rPr lang="en-US" sz="2800" dirty="0">
                <a:solidFill>
                  <a:srgbClr val="CAD6DE"/>
                </a:solidFill>
                <a:latin typeface="Unbounded" pitchFamily="34" charset="0"/>
                <a:ea typeface="Unbounded" pitchFamily="34" charset="-122"/>
                <a:cs typeface="Unbounded" pitchFamily="34" charset="-120"/>
              </a:rPr>
              <a:t>2</a:t>
            </a:r>
            <a:endParaRPr lang="en-US" sz="2800" dirty="0"/>
          </a:p>
        </p:txBody>
      </p:sp>
      <p:sp>
        <p:nvSpPr>
          <p:cNvPr id="11" name="Text 7"/>
          <p:cNvSpPr/>
          <p:nvPr/>
        </p:nvSpPr>
        <p:spPr>
          <a:xfrm>
            <a:off x="9941243" y="4972407"/>
            <a:ext cx="3126819"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Adaptive Boosting</a:t>
            </a:r>
            <a:endParaRPr lang="en-US" sz="2200" dirty="0"/>
          </a:p>
        </p:txBody>
      </p:sp>
      <p:sp>
        <p:nvSpPr>
          <p:cNvPr id="12" name="Text 8"/>
          <p:cNvSpPr/>
          <p:nvPr/>
        </p:nvSpPr>
        <p:spPr>
          <a:xfrm>
            <a:off x="9941243" y="5467945"/>
            <a:ext cx="3851434" cy="383024"/>
          </a:xfrm>
          <a:prstGeom prst="rect">
            <a:avLst/>
          </a:prstGeom>
          <a:noFill/>
          <a:ln/>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Combines multiple weak learners.</a:t>
            </a:r>
            <a:endParaRPr lang="en-US" sz="1850" dirty="0"/>
          </a:p>
        </p:txBody>
      </p:sp>
      <p:pic>
        <p:nvPicPr>
          <p:cNvPr id="13" name="Image 2" descr="preencoded.png"/>
          <p:cNvPicPr>
            <a:picLocks noChangeAspect="1"/>
          </p:cNvPicPr>
          <p:nvPr/>
        </p:nvPicPr>
        <p:blipFill>
          <a:blip r:embed="rId5"/>
          <a:stretch>
            <a:fillRect/>
          </a:stretch>
        </p:blipFill>
        <p:spPr>
          <a:xfrm>
            <a:off x="5048131" y="1921431"/>
            <a:ext cx="4534138" cy="4534138"/>
          </a:xfrm>
          <a:prstGeom prst="rect">
            <a:avLst/>
          </a:prstGeom>
        </p:spPr>
      </p:pic>
      <p:sp>
        <p:nvSpPr>
          <p:cNvPr id="14" name="Text 9"/>
          <p:cNvSpPr/>
          <p:nvPr/>
        </p:nvSpPr>
        <p:spPr>
          <a:xfrm>
            <a:off x="7681436" y="5454848"/>
            <a:ext cx="358140" cy="447675"/>
          </a:xfrm>
          <a:prstGeom prst="rect">
            <a:avLst/>
          </a:prstGeom>
          <a:noFill/>
          <a:ln/>
        </p:spPr>
        <p:txBody>
          <a:bodyPr wrap="none" lIns="0" tIns="0" rIns="0" bIns="0" rtlCol="0" anchor="t"/>
          <a:lstStyle/>
          <a:p>
            <a:pPr marL="0" indent="0" algn="l">
              <a:lnSpc>
                <a:spcPts val="4500"/>
              </a:lnSpc>
              <a:buNone/>
            </a:pPr>
            <a:r>
              <a:rPr lang="en-US" sz="2800" dirty="0">
                <a:solidFill>
                  <a:srgbClr val="CAD6DE"/>
                </a:solidFill>
                <a:latin typeface="Unbounded" pitchFamily="34" charset="0"/>
                <a:ea typeface="Unbounded" pitchFamily="34" charset="-122"/>
                <a:cs typeface="Unbounded" pitchFamily="34" charset="-120"/>
              </a:rPr>
              <a:t>3</a:t>
            </a:r>
            <a:endParaRPr lang="en-US" sz="2800" dirty="0"/>
          </a:p>
        </p:txBody>
      </p:sp>
      <p:sp>
        <p:nvSpPr>
          <p:cNvPr id="15" name="Text 10"/>
          <p:cNvSpPr/>
          <p:nvPr/>
        </p:nvSpPr>
        <p:spPr>
          <a:xfrm>
            <a:off x="837724" y="6724769"/>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Advanced machine learning algorithms are used for AQI prediction. These include Random Forest, Logistic Regression, and Adaptive Boosting (AdaBoost).</a:t>
            </a:r>
            <a:endParaRPr lang="en-US" sz="1850" dirty="0"/>
          </a:p>
        </p:txBody>
      </p:sp>
      <p:sp>
        <p:nvSpPr>
          <p:cNvPr id="16" name="Rectangle 15">
            <a:extLst>
              <a:ext uri="{FF2B5EF4-FFF2-40B4-BE49-F238E27FC236}">
                <a16:creationId xmlns:a16="http://schemas.microsoft.com/office/drawing/2014/main" id="{B534EB9C-2A1A-07D2-0279-4F06BB7C62E4}"/>
              </a:ext>
            </a:extLst>
          </p:cNvPr>
          <p:cNvSpPr/>
          <p:nvPr/>
        </p:nvSpPr>
        <p:spPr>
          <a:xfrm>
            <a:off x="12813323" y="7760677"/>
            <a:ext cx="1735015" cy="383024"/>
          </a:xfrm>
          <a:prstGeom prst="rect">
            <a:avLst/>
          </a:prstGeom>
          <a:solidFill>
            <a:srgbClr val="112836"/>
          </a:solidFill>
          <a:ln>
            <a:solidFill>
              <a:srgbClr val="1128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387568"/>
          </a:xfrm>
          <a:prstGeom prst="rect">
            <a:avLst/>
          </a:prstGeom>
        </p:spPr>
      </p:pic>
      <p:sp>
        <p:nvSpPr>
          <p:cNvPr id="3" name="Text 0"/>
          <p:cNvSpPr/>
          <p:nvPr/>
        </p:nvSpPr>
        <p:spPr>
          <a:xfrm>
            <a:off x="584240" y="3721418"/>
            <a:ext cx="7792998" cy="490895"/>
          </a:xfrm>
          <a:prstGeom prst="rect">
            <a:avLst/>
          </a:prstGeom>
          <a:noFill/>
          <a:ln/>
        </p:spPr>
        <p:txBody>
          <a:bodyPr wrap="none" lIns="0" tIns="0" rIns="0" bIns="0" rtlCol="0" anchor="t"/>
          <a:lstStyle/>
          <a:p>
            <a:pPr marL="0" indent="0" algn="l">
              <a:lnSpc>
                <a:spcPts val="3850"/>
              </a:lnSpc>
              <a:buNone/>
            </a:pPr>
            <a:r>
              <a:rPr lang="en-US" sz="3050" dirty="0">
                <a:solidFill>
                  <a:srgbClr val="FFFFFF"/>
                </a:solidFill>
                <a:latin typeface="Unbounded" pitchFamily="34" charset="0"/>
                <a:ea typeface="Unbounded" pitchFamily="34" charset="-122"/>
                <a:cs typeface="Unbounded" pitchFamily="34" charset="-120"/>
              </a:rPr>
              <a:t>Prediction Accuracy Benchmarks</a:t>
            </a:r>
            <a:endParaRPr lang="en-US" sz="3050" dirty="0"/>
          </a:p>
        </p:txBody>
      </p:sp>
      <p:sp>
        <p:nvSpPr>
          <p:cNvPr id="4" name="Text 1"/>
          <p:cNvSpPr/>
          <p:nvPr/>
        </p:nvSpPr>
        <p:spPr>
          <a:xfrm>
            <a:off x="584240" y="4546163"/>
            <a:ext cx="6605707" cy="550902"/>
          </a:xfrm>
          <a:prstGeom prst="rect">
            <a:avLst/>
          </a:prstGeom>
          <a:noFill/>
          <a:ln/>
        </p:spPr>
        <p:txBody>
          <a:bodyPr wrap="none" lIns="0" tIns="0" rIns="0" bIns="0" rtlCol="0" anchor="t"/>
          <a:lstStyle/>
          <a:p>
            <a:pPr marL="0" indent="0" algn="ctr">
              <a:lnSpc>
                <a:spcPts val="4300"/>
              </a:lnSpc>
              <a:buNone/>
            </a:pPr>
            <a:r>
              <a:rPr lang="en-US" sz="4300" dirty="0">
                <a:solidFill>
                  <a:srgbClr val="CAD6DE"/>
                </a:solidFill>
                <a:latin typeface="Unbounded" pitchFamily="34" charset="0"/>
                <a:ea typeface="Unbounded" pitchFamily="34" charset="-122"/>
                <a:cs typeface="Unbounded" pitchFamily="34" charset="-120"/>
              </a:rPr>
              <a:t>99.90%</a:t>
            </a:r>
            <a:endParaRPr lang="en-US" sz="4300" dirty="0"/>
          </a:p>
        </p:txBody>
      </p:sp>
      <p:sp>
        <p:nvSpPr>
          <p:cNvPr id="5" name="Text 2"/>
          <p:cNvSpPr/>
          <p:nvPr/>
        </p:nvSpPr>
        <p:spPr>
          <a:xfrm>
            <a:off x="584240" y="5305663"/>
            <a:ext cx="6605707" cy="267057"/>
          </a:xfrm>
          <a:prstGeom prst="rect">
            <a:avLst/>
          </a:prstGeom>
          <a:noFill/>
          <a:ln/>
        </p:spPr>
        <p:txBody>
          <a:bodyPr wrap="none" lIns="0" tIns="0" rIns="0" bIns="0" rtlCol="0" anchor="t"/>
          <a:lstStyle/>
          <a:p>
            <a:pPr marL="0" indent="0" algn="ctr">
              <a:lnSpc>
                <a:spcPts val="2100"/>
              </a:lnSpc>
              <a:buNone/>
            </a:pPr>
            <a:r>
              <a:rPr lang="en-US" sz="1300" dirty="0">
                <a:solidFill>
                  <a:srgbClr val="CAD6DE"/>
                </a:solidFill>
                <a:latin typeface="Cabin" pitchFamily="34" charset="0"/>
                <a:ea typeface="Cabin" pitchFamily="34" charset="-122"/>
                <a:cs typeface="Cabin" pitchFamily="34" charset="-120"/>
              </a:rPr>
              <a:t>Random Forest accuracy</a:t>
            </a:r>
            <a:endParaRPr lang="en-US" sz="1300" dirty="0"/>
          </a:p>
        </p:txBody>
      </p:sp>
      <p:sp>
        <p:nvSpPr>
          <p:cNvPr id="6" name="Text 3"/>
          <p:cNvSpPr/>
          <p:nvPr/>
        </p:nvSpPr>
        <p:spPr>
          <a:xfrm>
            <a:off x="7440335" y="4546163"/>
            <a:ext cx="6605826" cy="550902"/>
          </a:xfrm>
          <a:prstGeom prst="rect">
            <a:avLst/>
          </a:prstGeom>
          <a:noFill/>
          <a:ln/>
        </p:spPr>
        <p:txBody>
          <a:bodyPr wrap="none" lIns="0" tIns="0" rIns="0" bIns="0" rtlCol="0" anchor="t"/>
          <a:lstStyle/>
          <a:p>
            <a:pPr marL="0" indent="0" algn="ctr">
              <a:lnSpc>
                <a:spcPts val="4300"/>
              </a:lnSpc>
              <a:buNone/>
            </a:pPr>
            <a:r>
              <a:rPr lang="en-US" sz="4300" dirty="0">
                <a:solidFill>
                  <a:srgbClr val="CAD6DE"/>
                </a:solidFill>
                <a:latin typeface="Unbounded" pitchFamily="34" charset="0"/>
                <a:ea typeface="Unbounded" pitchFamily="34" charset="-122"/>
                <a:cs typeface="Unbounded" pitchFamily="34" charset="-120"/>
              </a:rPr>
              <a:t>87.71%</a:t>
            </a:r>
            <a:endParaRPr lang="en-US" sz="4300" dirty="0"/>
          </a:p>
        </p:txBody>
      </p:sp>
      <p:sp>
        <p:nvSpPr>
          <p:cNvPr id="7" name="Text 4"/>
          <p:cNvSpPr/>
          <p:nvPr/>
        </p:nvSpPr>
        <p:spPr>
          <a:xfrm>
            <a:off x="7440335" y="5305663"/>
            <a:ext cx="6605826" cy="267057"/>
          </a:xfrm>
          <a:prstGeom prst="rect">
            <a:avLst/>
          </a:prstGeom>
          <a:noFill/>
          <a:ln/>
        </p:spPr>
        <p:txBody>
          <a:bodyPr wrap="none" lIns="0" tIns="0" rIns="0" bIns="0" rtlCol="0" anchor="t"/>
          <a:lstStyle/>
          <a:p>
            <a:pPr marL="0" indent="0" algn="ctr">
              <a:lnSpc>
                <a:spcPts val="2100"/>
              </a:lnSpc>
              <a:buNone/>
            </a:pPr>
            <a:r>
              <a:rPr lang="en-US" sz="1300" dirty="0">
                <a:solidFill>
                  <a:srgbClr val="CAD6DE"/>
                </a:solidFill>
                <a:latin typeface="Cabin" pitchFamily="34" charset="0"/>
                <a:ea typeface="Cabin" pitchFamily="34" charset="-122"/>
                <a:cs typeface="Cabin" pitchFamily="34" charset="-120"/>
              </a:rPr>
              <a:t>Logistic Regression</a:t>
            </a:r>
            <a:endParaRPr lang="en-US" sz="1300" dirty="0"/>
          </a:p>
        </p:txBody>
      </p:sp>
      <p:sp>
        <p:nvSpPr>
          <p:cNvPr id="8" name="Text 5"/>
          <p:cNvSpPr/>
          <p:nvPr/>
        </p:nvSpPr>
        <p:spPr>
          <a:xfrm>
            <a:off x="4012287" y="6156960"/>
            <a:ext cx="6605707" cy="550902"/>
          </a:xfrm>
          <a:prstGeom prst="rect">
            <a:avLst/>
          </a:prstGeom>
          <a:noFill/>
          <a:ln/>
        </p:spPr>
        <p:txBody>
          <a:bodyPr wrap="none" lIns="0" tIns="0" rIns="0" bIns="0" rtlCol="0" anchor="t"/>
          <a:lstStyle/>
          <a:p>
            <a:pPr marL="0" indent="0" algn="ctr">
              <a:lnSpc>
                <a:spcPts val="4300"/>
              </a:lnSpc>
              <a:buNone/>
            </a:pPr>
            <a:r>
              <a:rPr lang="en-US" sz="4300" dirty="0">
                <a:solidFill>
                  <a:srgbClr val="CAD6DE"/>
                </a:solidFill>
                <a:latin typeface="Unbounded" pitchFamily="34" charset="0"/>
                <a:ea typeface="Unbounded" pitchFamily="34" charset="-122"/>
                <a:cs typeface="Unbounded" pitchFamily="34" charset="-120"/>
              </a:rPr>
              <a:t>93.75%</a:t>
            </a:r>
            <a:endParaRPr lang="en-US" sz="4300" dirty="0"/>
          </a:p>
        </p:txBody>
      </p:sp>
      <p:sp>
        <p:nvSpPr>
          <p:cNvPr id="9" name="Text 6"/>
          <p:cNvSpPr/>
          <p:nvPr/>
        </p:nvSpPr>
        <p:spPr>
          <a:xfrm>
            <a:off x="4012287" y="6916460"/>
            <a:ext cx="6605707" cy="267057"/>
          </a:xfrm>
          <a:prstGeom prst="rect">
            <a:avLst/>
          </a:prstGeom>
          <a:noFill/>
          <a:ln/>
        </p:spPr>
        <p:txBody>
          <a:bodyPr wrap="none" lIns="0" tIns="0" rIns="0" bIns="0" rtlCol="0" anchor="t"/>
          <a:lstStyle/>
          <a:p>
            <a:pPr marL="0" indent="0" algn="ctr">
              <a:lnSpc>
                <a:spcPts val="2100"/>
              </a:lnSpc>
              <a:buNone/>
            </a:pPr>
            <a:r>
              <a:rPr lang="en-US" sz="1300" dirty="0">
                <a:solidFill>
                  <a:srgbClr val="CAD6DE"/>
                </a:solidFill>
                <a:latin typeface="Cabin" pitchFamily="34" charset="0"/>
                <a:ea typeface="Cabin" pitchFamily="34" charset="-122"/>
                <a:cs typeface="Cabin" pitchFamily="34" charset="-120"/>
              </a:rPr>
              <a:t>Adaptive Boosting accuracy</a:t>
            </a:r>
            <a:endParaRPr lang="en-US" sz="1300" dirty="0"/>
          </a:p>
        </p:txBody>
      </p:sp>
      <p:sp>
        <p:nvSpPr>
          <p:cNvPr id="10" name="Text 7"/>
          <p:cNvSpPr/>
          <p:nvPr/>
        </p:nvSpPr>
        <p:spPr>
          <a:xfrm>
            <a:off x="584240" y="7371278"/>
            <a:ext cx="13461921" cy="267057"/>
          </a:xfrm>
          <a:prstGeom prst="rect">
            <a:avLst/>
          </a:prstGeom>
          <a:noFill/>
          <a:ln/>
        </p:spPr>
        <p:txBody>
          <a:bodyPr wrap="none" lIns="0" tIns="0" rIns="0" bIns="0" rtlCol="0" anchor="t"/>
          <a:lstStyle/>
          <a:p>
            <a:pPr marL="0" indent="0" algn="l">
              <a:lnSpc>
                <a:spcPts val="2100"/>
              </a:lnSpc>
              <a:buNone/>
            </a:pPr>
            <a:r>
              <a:rPr lang="en-US" sz="1300" dirty="0">
                <a:solidFill>
                  <a:srgbClr val="CAD6DE"/>
                </a:solidFill>
                <a:latin typeface="Cabin" pitchFamily="34" charset="0"/>
                <a:ea typeface="Cabin" pitchFamily="34" charset="-122"/>
                <a:cs typeface="Cabin" pitchFamily="34" charset="-120"/>
              </a:rPr>
              <a:t>These algorithms demonstrate high accuracy in AQI prediction. Random Forest achieves 99.90% accuracy, while Adaptive Boosting reaches 93.75% and Logistic Regression reaches 87.71%.</a:t>
            </a:r>
            <a:endParaRPr lang="en-US" sz="1300" dirty="0"/>
          </a:p>
        </p:txBody>
      </p:sp>
      <p:pic>
        <p:nvPicPr>
          <p:cNvPr id="12" name="Picture 11">
            <a:extLst>
              <a:ext uri="{FF2B5EF4-FFF2-40B4-BE49-F238E27FC236}">
                <a16:creationId xmlns:a16="http://schemas.microsoft.com/office/drawing/2014/main" id="{292F2305-F793-F1D6-535F-25164F6A325F}"/>
              </a:ext>
            </a:extLst>
          </p:cNvPr>
          <p:cNvPicPr>
            <a:picLocks noChangeAspect="1"/>
          </p:cNvPicPr>
          <p:nvPr/>
        </p:nvPicPr>
        <p:blipFill>
          <a:blip r:embed="rId4"/>
          <a:stretch>
            <a:fillRect/>
          </a:stretch>
        </p:blipFill>
        <p:spPr>
          <a:xfrm>
            <a:off x="0" y="-16472"/>
            <a:ext cx="14630399" cy="3420511"/>
          </a:xfrm>
          <a:prstGeom prst="rect">
            <a:avLst/>
          </a:prstGeom>
        </p:spPr>
      </p:pic>
      <p:sp>
        <p:nvSpPr>
          <p:cNvPr id="13" name="Rectangle 12">
            <a:extLst>
              <a:ext uri="{FF2B5EF4-FFF2-40B4-BE49-F238E27FC236}">
                <a16:creationId xmlns:a16="http://schemas.microsoft.com/office/drawing/2014/main" id="{B820297B-0CB8-3354-4AF5-18F51CA38822}"/>
              </a:ext>
            </a:extLst>
          </p:cNvPr>
          <p:cNvSpPr/>
          <p:nvPr/>
        </p:nvSpPr>
        <p:spPr>
          <a:xfrm>
            <a:off x="12813323" y="7760677"/>
            <a:ext cx="1735015" cy="383024"/>
          </a:xfrm>
          <a:prstGeom prst="rect">
            <a:avLst/>
          </a:prstGeom>
          <a:solidFill>
            <a:srgbClr val="112836"/>
          </a:solidFill>
          <a:ln>
            <a:solidFill>
              <a:srgbClr val="1128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850344"/>
            <a:ext cx="7996952"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Real-World Applications</a:t>
            </a:r>
            <a:endParaRPr lang="en-US" sz="4400" dirty="0"/>
          </a:p>
        </p:txBody>
      </p:sp>
      <p:sp>
        <p:nvSpPr>
          <p:cNvPr id="3" name="Shape 1"/>
          <p:cNvSpPr/>
          <p:nvPr/>
        </p:nvSpPr>
        <p:spPr>
          <a:xfrm>
            <a:off x="837724" y="2033111"/>
            <a:ext cx="2159079" cy="1357193"/>
          </a:xfrm>
          <a:prstGeom prst="roundRect">
            <a:avLst>
              <a:gd name="adj" fmla="val 2646"/>
            </a:avLst>
          </a:prstGeom>
          <a:solidFill>
            <a:srgbClr val="304755"/>
          </a:solidFill>
          <a:ln/>
        </p:spPr>
      </p:sp>
      <p:sp>
        <p:nvSpPr>
          <p:cNvPr id="4" name="Text 2"/>
          <p:cNvSpPr/>
          <p:nvPr/>
        </p:nvSpPr>
        <p:spPr>
          <a:xfrm>
            <a:off x="1748909" y="2501265"/>
            <a:ext cx="336590" cy="420767"/>
          </a:xfrm>
          <a:prstGeom prst="rect">
            <a:avLst/>
          </a:prstGeom>
          <a:noFill/>
          <a:ln/>
        </p:spPr>
        <p:txBody>
          <a:bodyPr wrap="none" lIns="0" tIns="0" rIns="0" bIns="0" rtlCol="0" anchor="t"/>
          <a:lstStyle/>
          <a:p>
            <a:pPr marL="0" indent="0" algn="ctr">
              <a:lnSpc>
                <a:spcPts val="4200"/>
              </a:lnSpc>
              <a:buNone/>
            </a:pPr>
            <a:r>
              <a:rPr lang="en-US" sz="2650" dirty="0">
                <a:solidFill>
                  <a:srgbClr val="CAD6DE"/>
                </a:solidFill>
                <a:latin typeface="Unbounded" pitchFamily="34" charset="0"/>
                <a:ea typeface="Unbounded" pitchFamily="34" charset="-122"/>
                <a:cs typeface="Unbounded" pitchFamily="34" charset="-120"/>
              </a:rPr>
              <a:t>1</a:t>
            </a:r>
            <a:endParaRPr lang="en-US" sz="2650" dirty="0"/>
          </a:p>
        </p:txBody>
      </p:sp>
      <p:sp>
        <p:nvSpPr>
          <p:cNvPr id="5" name="Text 3"/>
          <p:cNvSpPr/>
          <p:nvPr/>
        </p:nvSpPr>
        <p:spPr>
          <a:xfrm>
            <a:off x="3236119" y="2272427"/>
            <a:ext cx="2599968"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Traffic Routing</a:t>
            </a:r>
            <a:endParaRPr lang="en-US" sz="2200" dirty="0"/>
          </a:p>
        </p:txBody>
      </p:sp>
      <p:sp>
        <p:nvSpPr>
          <p:cNvPr id="6" name="Text 4"/>
          <p:cNvSpPr/>
          <p:nvPr/>
        </p:nvSpPr>
        <p:spPr>
          <a:xfrm>
            <a:off x="3236119" y="2767965"/>
            <a:ext cx="2599968" cy="383024"/>
          </a:xfrm>
          <a:prstGeom prst="rect">
            <a:avLst/>
          </a:prstGeom>
          <a:noFill/>
          <a:ln/>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Improves route efficiency.</a:t>
            </a:r>
            <a:endParaRPr lang="en-US" sz="1850" dirty="0"/>
          </a:p>
        </p:txBody>
      </p:sp>
      <p:sp>
        <p:nvSpPr>
          <p:cNvPr id="7" name="Shape 5"/>
          <p:cNvSpPr/>
          <p:nvPr/>
        </p:nvSpPr>
        <p:spPr>
          <a:xfrm>
            <a:off x="3116461" y="3375065"/>
            <a:ext cx="10556558" cy="15240"/>
          </a:xfrm>
          <a:prstGeom prst="roundRect">
            <a:avLst>
              <a:gd name="adj" fmla="val 235611"/>
            </a:avLst>
          </a:prstGeom>
          <a:solidFill>
            <a:srgbClr val="49606E"/>
          </a:solidFill>
          <a:ln/>
        </p:spPr>
      </p:sp>
      <p:sp>
        <p:nvSpPr>
          <p:cNvPr id="8" name="Shape 6"/>
          <p:cNvSpPr/>
          <p:nvPr/>
        </p:nvSpPr>
        <p:spPr>
          <a:xfrm>
            <a:off x="837724" y="3509962"/>
            <a:ext cx="4318278" cy="1357193"/>
          </a:xfrm>
          <a:prstGeom prst="roundRect">
            <a:avLst>
              <a:gd name="adj" fmla="val 2646"/>
            </a:avLst>
          </a:prstGeom>
          <a:solidFill>
            <a:srgbClr val="304755"/>
          </a:solidFill>
          <a:ln/>
        </p:spPr>
      </p:sp>
      <p:sp>
        <p:nvSpPr>
          <p:cNvPr id="9" name="Text 7"/>
          <p:cNvSpPr/>
          <p:nvPr/>
        </p:nvSpPr>
        <p:spPr>
          <a:xfrm>
            <a:off x="2828568" y="3978116"/>
            <a:ext cx="336590" cy="420767"/>
          </a:xfrm>
          <a:prstGeom prst="rect">
            <a:avLst/>
          </a:prstGeom>
          <a:noFill/>
          <a:ln/>
        </p:spPr>
        <p:txBody>
          <a:bodyPr wrap="none" lIns="0" tIns="0" rIns="0" bIns="0" rtlCol="0" anchor="t"/>
          <a:lstStyle/>
          <a:p>
            <a:pPr marL="0" indent="0" algn="ctr">
              <a:lnSpc>
                <a:spcPts val="4200"/>
              </a:lnSpc>
              <a:buNone/>
            </a:pPr>
            <a:r>
              <a:rPr lang="en-US" sz="2650" dirty="0">
                <a:solidFill>
                  <a:srgbClr val="CAD6DE"/>
                </a:solidFill>
                <a:latin typeface="Unbounded" pitchFamily="34" charset="0"/>
                <a:ea typeface="Unbounded" pitchFamily="34" charset="-122"/>
                <a:cs typeface="Unbounded" pitchFamily="34" charset="-120"/>
              </a:rPr>
              <a:t>2</a:t>
            </a:r>
            <a:endParaRPr lang="en-US" sz="2650" dirty="0"/>
          </a:p>
        </p:txBody>
      </p:sp>
      <p:sp>
        <p:nvSpPr>
          <p:cNvPr id="10" name="Text 8"/>
          <p:cNvSpPr/>
          <p:nvPr/>
        </p:nvSpPr>
        <p:spPr>
          <a:xfrm>
            <a:off x="5395317" y="3749278"/>
            <a:ext cx="3847981"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Pollutant Identification</a:t>
            </a:r>
            <a:endParaRPr lang="en-US" sz="2200" dirty="0"/>
          </a:p>
        </p:txBody>
      </p:sp>
      <p:sp>
        <p:nvSpPr>
          <p:cNvPr id="11" name="Text 9"/>
          <p:cNvSpPr/>
          <p:nvPr/>
        </p:nvSpPr>
        <p:spPr>
          <a:xfrm>
            <a:off x="5395317" y="4244816"/>
            <a:ext cx="3847981" cy="383024"/>
          </a:xfrm>
          <a:prstGeom prst="rect">
            <a:avLst/>
          </a:prstGeom>
          <a:noFill/>
          <a:ln/>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Pinpoints dangerous substances.</a:t>
            </a:r>
            <a:endParaRPr lang="en-US" sz="1850" dirty="0"/>
          </a:p>
        </p:txBody>
      </p:sp>
      <p:sp>
        <p:nvSpPr>
          <p:cNvPr id="12" name="Shape 10"/>
          <p:cNvSpPr/>
          <p:nvPr/>
        </p:nvSpPr>
        <p:spPr>
          <a:xfrm>
            <a:off x="5275659" y="4851916"/>
            <a:ext cx="8397359" cy="15240"/>
          </a:xfrm>
          <a:prstGeom prst="roundRect">
            <a:avLst>
              <a:gd name="adj" fmla="val 235611"/>
            </a:avLst>
          </a:prstGeom>
          <a:solidFill>
            <a:srgbClr val="49606E"/>
          </a:solidFill>
          <a:ln/>
        </p:spPr>
      </p:sp>
      <p:sp>
        <p:nvSpPr>
          <p:cNvPr id="13" name="Shape 11"/>
          <p:cNvSpPr/>
          <p:nvPr/>
        </p:nvSpPr>
        <p:spPr>
          <a:xfrm>
            <a:off x="837724" y="4986814"/>
            <a:ext cx="6477476" cy="1357193"/>
          </a:xfrm>
          <a:prstGeom prst="roundRect">
            <a:avLst>
              <a:gd name="adj" fmla="val 2646"/>
            </a:avLst>
          </a:prstGeom>
          <a:solidFill>
            <a:srgbClr val="304755"/>
          </a:solidFill>
          <a:ln/>
        </p:spPr>
      </p:sp>
      <p:sp>
        <p:nvSpPr>
          <p:cNvPr id="14" name="Text 12"/>
          <p:cNvSpPr/>
          <p:nvPr/>
        </p:nvSpPr>
        <p:spPr>
          <a:xfrm>
            <a:off x="3908107" y="5454968"/>
            <a:ext cx="336590" cy="420767"/>
          </a:xfrm>
          <a:prstGeom prst="rect">
            <a:avLst/>
          </a:prstGeom>
          <a:noFill/>
          <a:ln/>
        </p:spPr>
        <p:txBody>
          <a:bodyPr wrap="none" lIns="0" tIns="0" rIns="0" bIns="0" rtlCol="0" anchor="t"/>
          <a:lstStyle/>
          <a:p>
            <a:pPr marL="0" indent="0" algn="ctr">
              <a:lnSpc>
                <a:spcPts val="4200"/>
              </a:lnSpc>
              <a:buNone/>
            </a:pPr>
            <a:r>
              <a:rPr lang="en-US" sz="2650" dirty="0">
                <a:solidFill>
                  <a:srgbClr val="CAD6DE"/>
                </a:solidFill>
                <a:latin typeface="Unbounded" pitchFamily="34" charset="0"/>
                <a:ea typeface="Unbounded" pitchFamily="34" charset="-122"/>
                <a:cs typeface="Unbounded" pitchFamily="34" charset="-120"/>
              </a:rPr>
              <a:t>3</a:t>
            </a:r>
            <a:endParaRPr lang="en-US" sz="2650" dirty="0"/>
          </a:p>
        </p:txBody>
      </p:sp>
      <p:sp>
        <p:nvSpPr>
          <p:cNvPr id="15" name="Text 13"/>
          <p:cNvSpPr/>
          <p:nvPr/>
        </p:nvSpPr>
        <p:spPr>
          <a:xfrm>
            <a:off x="7554516" y="5226129"/>
            <a:ext cx="2765346"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Health Benefits</a:t>
            </a:r>
            <a:endParaRPr lang="en-US" sz="2200" dirty="0"/>
          </a:p>
        </p:txBody>
      </p:sp>
      <p:sp>
        <p:nvSpPr>
          <p:cNvPr id="16" name="Text 14"/>
          <p:cNvSpPr/>
          <p:nvPr/>
        </p:nvSpPr>
        <p:spPr>
          <a:xfrm>
            <a:off x="7554516" y="5721668"/>
            <a:ext cx="2765346" cy="383024"/>
          </a:xfrm>
          <a:prstGeom prst="rect">
            <a:avLst/>
          </a:prstGeom>
          <a:noFill/>
          <a:ln/>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Prevents premature deaths.</a:t>
            </a:r>
            <a:endParaRPr lang="en-US" sz="1850" dirty="0"/>
          </a:p>
        </p:txBody>
      </p:sp>
      <p:sp>
        <p:nvSpPr>
          <p:cNvPr id="17" name="Text 15"/>
          <p:cNvSpPr/>
          <p:nvPr/>
        </p:nvSpPr>
        <p:spPr>
          <a:xfrm>
            <a:off x="837724" y="6613207"/>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Practical benefits include improved traffic routing and identifying serious pollutants. This prevents premature deaths and reduces chronic diseases.</a:t>
            </a:r>
            <a:endParaRPr lang="en-US" sz="1850" dirty="0"/>
          </a:p>
        </p:txBody>
      </p:sp>
      <p:sp>
        <p:nvSpPr>
          <p:cNvPr id="18" name="Rectangle 17">
            <a:extLst>
              <a:ext uri="{FF2B5EF4-FFF2-40B4-BE49-F238E27FC236}">
                <a16:creationId xmlns:a16="http://schemas.microsoft.com/office/drawing/2014/main" id="{186CD5CF-7306-8166-4D37-8673E588E273}"/>
              </a:ext>
            </a:extLst>
          </p:cNvPr>
          <p:cNvSpPr/>
          <p:nvPr/>
        </p:nvSpPr>
        <p:spPr>
          <a:xfrm>
            <a:off x="12813323" y="7760677"/>
            <a:ext cx="1735015" cy="383024"/>
          </a:xfrm>
          <a:prstGeom prst="rect">
            <a:avLst/>
          </a:prstGeom>
          <a:solidFill>
            <a:srgbClr val="112836"/>
          </a:solidFill>
          <a:ln>
            <a:solidFill>
              <a:srgbClr val="1128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315200" y="0"/>
            <a:ext cx="7315200" cy="8229600"/>
          </a:xfrm>
          <a:prstGeom prst="rect">
            <a:avLst/>
          </a:prstGeom>
        </p:spPr>
      </p:pic>
      <p:sp>
        <p:nvSpPr>
          <p:cNvPr id="3" name="Text 0"/>
          <p:cNvSpPr/>
          <p:nvPr/>
        </p:nvSpPr>
        <p:spPr>
          <a:xfrm>
            <a:off x="724614" y="873800"/>
            <a:ext cx="5865971" cy="1218009"/>
          </a:xfrm>
          <a:prstGeom prst="rect">
            <a:avLst/>
          </a:prstGeom>
          <a:noFill/>
          <a:ln/>
        </p:spPr>
        <p:txBody>
          <a:bodyPr wrap="square" lIns="0" tIns="0" rIns="0" bIns="0" rtlCol="0" anchor="t"/>
          <a:lstStyle/>
          <a:p>
            <a:pPr marL="0" indent="0" algn="l">
              <a:lnSpc>
                <a:spcPts val="4750"/>
              </a:lnSpc>
              <a:buNone/>
            </a:pPr>
            <a:r>
              <a:rPr lang="en-US" sz="3800" dirty="0">
                <a:solidFill>
                  <a:srgbClr val="FFFFFF"/>
                </a:solidFill>
                <a:latin typeface="Unbounded" pitchFamily="34" charset="0"/>
                <a:ea typeface="Unbounded" pitchFamily="34" charset="-122"/>
                <a:cs typeface="Unbounded" pitchFamily="34" charset="-120"/>
              </a:rPr>
              <a:t>Data Preprocessing Challenges</a:t>
            </a:r>
            <a:endParaRPr lang="en-US" sz="3800" dirty="0"/>
          </a:p>
        </p:txBody>
      </p:sp>
      <p:pic>
        <p:nvPicPr>
          <p:cNvPr id="4" name="Image 1" descr="preencoded.png"/>
          <p:cNvPicPr>
            <a:picLocks noChangeAspect="1"/>
          </p:cNvPicPr>
          <p:nvPr/>
        </p:nvPicPr>
        <p:blipFill>
          <a:blip r:embed="rId4"/>
          <a:stretch>
            <a:fillRect/>
          </a:stretch>
        </p:blipFill>
        <p:spPr>
          <a:xfrm>
            <a:off x="724614" y="2402324"/>
            <a:ext cx="1035248" cy="1242298"/>
          </a:xfrm>
          <a:prstGeom prst="rect">
            <a:avLst/>
          </a:prstGeom>
        </p:spPr>
      </p:pic>
      <p:sp>
        <p:nvSpPr>
          <p:cNvPr id="5" name="Text 1"/>
          <p:cNvSpPr/>
          <p:nvPr/>
        </p:nvSpPr>
        <p:spPr>
          <a:xfrm>
            <a:off x="2070378" y="2609374"/>
            <a:ext cx="2435900" cy="304443"/>
          </a:xfrm>
          <a:prstGeom prst="rect">
            <a:avLst/>
          </a:prstGeom>
          <a:noFill/>
          <a:ln/>
        </p:spPr>
        <p:txBody>
          <a:bodyPr wrap="none" lIns="0" tIns="0" rIns="0" bIns="0" rtlCol="0" anchor="t"/>
          <a:lstStyle/>
          <a:p>
            <a:pPr marL="0" indent="0" algn="l">
              <a:lnSpc>
                <a:spcPts val="2350"/>
              </a:lnSpc>
              <a:buNone/>
            </a:pPr>
            <a:r>
              <a:rPr lang="en-US" sz="1900" dirty="0">
                <a:solidFill>
                  <a:srgbClr val="CAD6DE"/>
                </a:solidFill>
                <a:latin typeface="Unbounded" pitchFamily="34" charset="0"/>
                <a:ea typeface="Unbounded" pitchFamily="34" charset="-122"/>
                <a:cs typeface="Unbounded" pitchFamily="34" charset="-120"/>
              </a:rPr>
              <a:t>Datasets</a:t>
            </a:r>
            <a:endParaRPr lang="en-US" sz="1900" dirty="0"/>
          </a:p>
        </p:txBody>
      </p:sp>
      <p:sp>
        <p:nvSpPr>
          <p:cNvPr id="6" name="Text 2"/>
          <p:cNvSpPr/>
          <p:nvPr/>
        </p:nvSpPr>
        <p:spPr>
          <a:xfrm>
            <a:off x="2070378" y="3037999"/>
            <a:ext cx="4520208" cy="331232"/>
          </a:xfrm>
          <a:prstGeom prst="rect">
            <a:avLst/>
          </a:prstGeom>
          <a:noFill/>
          <a:ln/>
        </p:spPr>
        <p:txBody>
          <a:bodyPr wrap="non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Preprocessing datasets</a:t>
            </a:r>
            <a:endParaRPr lang="en-US" sz="1600" dirty="0"/>
          </a:p>
        </p:txBody>
      </p:sp>
      <p:pic>
        <p:nvPicPr>
          <p:cNvPr id="7" name="Image 2" descr="preencoded.png"/>
          <p:cNvPicPr>
            <a:picLocks noChangeAspect="1"/>
          </p:cNvPicPr>
          <p:nvPr/>
        </p:nvPicPr>
        <p:blipFill>
          <a:blip r:embed="rId5"/>
          <a:stretch>
            <a:fillRect/>
          </a:stretch>
        </p:blipFill>
        <p:spPr>
          <a:xfrm>
            <a:off x="724614" y="3644622"/>
            <a:ext cx="1035248" cy="1242298"/>
          </a:xfrm>
          <a:prstGeom prst="rect">
            <a:avLst/>
          </a:prstGeom>
        </p:spPr>
      </p:pic>
      <p:sp>
        <p:nvSpPr>
          <p:cNvPr id="8" name="Text 3"/>
          <p:cNvSpPr/>
          <p:nvPr/>
        </p:nvSpPr>
        <p:spPr>
          <a:xfrm>
            <a:off x="2070378" y="3851672"/>
            <a:ext cx="2531745" cy="304443"/>
          </a:xfrm>
          <a:prstGeom prst="rect">
            <a:avLst/>
          </a:prstGeom>
          <a:noFill/>
          <a:ln/>
        </p:spPr>
        <p:txBody>
          <a:bodyPr wrap="none" lIns="0" tIns="0" rIns="0" bIns="0" rtlCol="0" anchor="t"/>
          <a:lstStyle/>
          <a:p>
            <a:pPr marL="0" indent="0" algn="l">
              <a:lnSpc>
                <a:spcPts val="2350"/>
              </a:lnSpc>
              <a:buNone/>
            </a:pPr>
            <a:r>
              <a:rPr lang="en-US" sz="1900" dirty="0">
                <a:solidFill>
                  <a:srgbClr val="CAD6DE"/>
                </a:solidFill>
                <a:latin typeface="Unbounded" pitchFamily="34" charset="0"/>
                <a:ea typeface="Unbounded" pitchFamily="34" charset="-122"/>
                <a:cs typeface="Unbounded" pitchFamily="34" charset="-120"/>
              </a:rPr>
              <a:t>Feature selection</a:t>
            </a:r>
            <a:endParaRPr lang="en-US" sz="1900" dirty="0"/>
          </a:p>
        </p:txBody>
      </p:sp>
      <p:sp>
        <p:nvSpPr>
          <p:cNvPr id="9" name="Text 4"/>
          <p:cNvSpPr/>
          <p:nvPr/>
        </p:nvSpPr>
        <p:spPr>
          <a:xfrm>
            <a:off x="2070378" y="4280297"/>
            <a:ext cx="4520208" cy="331232"/>
          </a:xfrm>
          <a:prstGeom prst="rect">
            <a:avLst/>
          </a:prstGeom>
          <a:noFill/>
          <a:ln/>
        </p:spPr>
        <p:txBody>
          <a:bodyPr wrap="non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Through correlation analysis</a:t>
            </a:r>
            <a:endParaRPr lang="en-US" sz="1600" dirty="0"/>
          </a:p>
        </p:txBody>
      </p:sp>
      <p:pic>
        <p:nvPicPr>
          <p:cNvPr id="10" name="Image 3" descr="preencoded.png"/>
          <p:cNvPicPr>
            <a:picLocks noChangeAspect="1"/>
          </p:cNvPicPr>
          <p:nvPr/>
        </p:nvPicPr>
        <p:blipFill>
          <a:blip r:embed="rId6"/>
          <a:stretch>
            <a:fillRect/>
          </a:stretch>
        </p:blipFill>
        <p:spPr>
          <a:xfrm>
            <a:off x="724614" y="4886920"/>
            <a:ext cx="1035248" cy="1242298"/>
          </a:xfrm>
          <a:prstGeom prst="rect">
            <a:avLst/>
          </a:prstGeom>
        </p:spPr>
      </p:pic>
      <p:sp>
        <p:nvSpPr>
          <p:cNvPr id="11" name="Text 5"/>
          <p:cNvSpPr/>
          <p:nvPr/>
        </p:nvSpPr>
        <p:spPr>
          <a:xfrm>
            <a:off x="2070378" y="5093970"/>
            <a:ext cx="2435900" cy="304443"/>
          </a:xfrm>
          <a:prstGeom prst="rect">
            <a:avLst/>
          </a:prstGeom>
          <a:noFill/>
          <a:ln/>
        </p:spPr>
        <p:txBody>
          <a:bodyPr wrap="none" lIns="0" tIns="0" rIns="0" bIns="0" rtlCol="0" anchor="t"/>
          <a:lstStyle/>
          <a:p>
            <a:pPr marL="0" indent="0" algn="l">
              <a:lnSpc>
                <a:spcPts val="2350"/>
              </a:lnSpc>
              <a:buNone/>
            </a:pPr>
            <a:r>
              <a:rPr lang="en-US" sz="1900" dirty="0">
                <a:solidFill>
                  <a:srgbClr val="CAD6DE"/>
                </a:solidFill>
                <a:latin typeface="Unbounded" pitchFamily="34" charset="0"/>
                <a:ea typeface="Unbounded" pitchFamily="34" charset="-122"/>
                <a:cs typeface="Unbounded" pitchFamily="34" charset="-120"/>
              </a:rPr>
              <a:t>Data analysis</a:t>
            </a:r>
            <a:endParaRPr lang="en-US" sz="1900" dirty="0"/>
          </a:p>
        </p:txBody>
      </p:sp>
      <p:sp>
        <p:nvSpPr>
          <p:cNvPr id="12" name="Text 6"/>
          <p:cNvSpPr/>
          <p:nvPr/>
        </p:nvSpPr>
        <p:spPr>
          <a:xfrm>
            <a:off x="2070378" y="5522595"/>
            <a:ext cx="4520208" cy="331232"/>
          </a:xfrm>
          <a:prstGeom prst="rect">
            <a:avLst/>
          </a:prstGeom>
          <a:noFill/>
          <a:ln/>
        </p:spPr>
        <p:txBody>
          <a:bodyPr wrap="non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Exploratory data analysis</a:t>
            </a:r>
            <a:endParaRPr lang="en-US" sz="1600" dirty="0"/>
          </a:p>
        </p:txBody>
      </p:sp>
      <p:sp>
        <p:nvSpPr>
          <p:cNvPr id="13" name="Text 7"/>
          <p:cNvSpPr/>
          <p:nvPr/>
        </p:nvSpPr>
        <p:spPr>
          <a:xfrm>
            <a:off x="724614" y="6362105"/>
            <a:ext cx="5865971" cy="993696"/>
          </a:xfrm>
          <a:prstGeom prst="rect">
            <a:avLst/>
          </a:prstGeom>
          <a:noFill/>
          <a:ln/>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Key steps involve feature selection and exploratory data analysis. Resampling techniques address data imbalance, improving model evaluation.</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1700093"/>
            <a:ext cx="9122807"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Future Research Directions</a:t>
            </a:r>
            <a:endParaRPr lang="en-US" sz="4400" dirty="0"/>
          </a:p>
        </p:txBody>
      </p:sp>
      <p:pic>
        <p:nvPicPr>
          <p:cNvPr id="3" name="Image 0" descr="preencoded.png"/>
          <p:cNvPicPr>
            <a:picLocks noChangeAspect="1"/>
          </p:cNvPicPr>
          <p:nvPr/>
        </p:nvPicPr>
        <p:blipFill>
          <a:blip r:embed="rId3"/>
          <a:stretch>
            <a:fillRect/>
          </a:stretch>
        </p:blipFill>
        <p:spPr>
          <a:xfrm>
            <a:off x="3007638" y="2882860"/>
            <a:ext cx="2137529" cy="830580"/>
          </a:xfrm>
          <a:prstGeom prst="rect">
            <a:avLst/>
          </a:prstGeom>
        </p:spPr>
      </p:pic>
      <p:sp>
        <p:nvSpPr>
          <p:cNvPr id="4" name="Text 1"/>
          <p:cNvSpPr/>
          <p:nvPr/>
        </p:nvSpPr>
        <p:spPr>
          <a:xfrm>
            <a:off x="3907988" y="3176349"/>
            <a:ext cx="336590" cy="420767"/>
          </a:xfrm>
          <a:prstGeom prst="rect">
            <a:avLst/>
          </a:prstGeom>
          <a:noFill/>
          <a:ln/>
        </p:spPr>
        <p:txBody>
          <a:bodyPr wrap="none" lIns="0" tIns="0" rIns="0" bIns="0" rtlCol="0" anchor="t"/>
          <a:lstStyle/>
          <a:p>
            <a:pPr marL="0" indent="0" algn="ctr">
              <a:lnSpc>
                <a:spcPts val="4200"/>
              </a:lnSpc>
              <a:buNone/>
            </a:pPr>
            <a:r>
              <a:rPr lang="en-US" sz="2650" dirty="0">
                <a:solidFill>
                  <a:srgbClr val="CAD6DE"/>
                </a:solidFill>
                <a:latin typeface="Unbounded" pitchFamily="34" charset="0"/>
                <a:ea typeface="Unbounded" pitchFamily="34" charset="-122"/>
                <a:cs typeface="Unbounded" pitchFamily="34" charset="-120"/>
              </a:rPr>
              <a:t>1</a:t>
            </a:r>
            <a:endParaRPr lang="en-US" sz="2650" dirty="0"/>
          </a:p>
        </p:txBody>
      </p:sp>
      <p:sp>
        <p:nvSpPr>
          <p:cNvPr id="5" name="Text 2"/>
          <p:cNvSpPr/>
          <p:nvPr/>
        </p:nvSpPr>
        <p:spPr>
          <a:xfrm>
            <a:off x="5384482" y="3122176"/>
            <a:ext cx="284166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Satellite Imagery</a:t>
            </a:r>
            <a:endParaRPr lang="en-US" sz="2200" dirty="0"/>
          </a:p>
        </p:txBody>
      </p:sp>
      <p:sp>
        <p:nvSpPr>
          <p:cNvPr id="6" name="Shape 3"/>
          <p:cNvSpPr/>
          <p:nvPr/>
        </p:nvSpPr>
        <p:spPr>
          <a:xfrm>
            <a:off x="5204936" y="3728085"/>
            <a:ext cx="8527971" cy="15240"/>
          </a:xfrm>
          <a:prstGeom prst="roundRect">
            <a:avLst>
              <a:gd name="adj" fmla="val 235611"/>
            </a:avLst>
          </a:prstGeom>
          <a:solidFill>
            <a:srgbClr val="49606E"/>
          </a:solidFill>
          <a:ln/>
        </p:spPr>
      </p:sp>
      <p:pic>
        <p:nvPicPr>
          <p:cNvPr id="7" name="Image 1" descr="preencoded.png"/>
          <p:cNvPicPr>
            <a:picLocks noChangeAspect="1"/>
          </p:cNvPicPr>
          <p:nvPr/>
        </p:nvPicPr>
        <p:blipFill>
          <a:blip r:embed="rId4"/>
          <a:stretch>
            <a:fillRect/>
          </a:stretch>
        </p:blipFill>
        <p:spPr>
          <a:xfrm>
            <a:off x="1938814" y="3773210"/>
            <a:ext cx="4275058" cy="830580"/>
          </a:xfrm>
          <a:prstGeom prst="rect">
            <a:avLst/>
          </a:prstGeom>
        </p:spPr>
      </p:pic>
      <p:sp>
        <p:nvSpPr>
          <p:cNvPr id="8" name="Text 4"/>
          <p:cNvSpPr/>
          <p:nvPr/>
        </p:nvSpPr>
        <p:spPr>
          <a:xfrm>
            <a:off x="3907988" y="3978116"/>
            <a:ext cx="336590" cy="420767"/>
          </a:xfrm>
          <a:prstGeom prst="rect">
            <a:avLst/>
          </a:prstGeom>
          <a:noFill/>
          <a:ln/>
        </p:spPr>
        <p:txBody>
          <a:bodyPr wrap="none" lIns="0" tIns="0" rIns="0" bIns="0" rtlCol="0" anchor="t"/>
          <a:lstStyle/>
          <a:p>
            <a:pPr marL="0" indent="0" algn="ctr">
              <a:lnSpc>
                <a:spcPts val="4200"/>
              </a:lnSpc>
              <a:buNone/>
            </a:pPr>
            <a:r>
              <a:rPr lang="en-US" sz="2650" dirty="0">
                <a:solidFill>
                  <a:srgbClr val="CAD6DE"/>
                </a:solidFill>
                <a:latin typeface="Unbounded" pitchFamily="34" charset="0"/>
                <a:ea typeface="Unbounded" pitchFamily="34" charset="-122"/>
                <a:cs typeface="Unbounded" pitchFamily="34" charset="-120"/>
              </a:rPr>
              <a:t>2</a:t>
            </a:r>
            <a:endParaRPr lang="en-US" sz="2650" dirty="0"/>
          </a:p>
        </p:txBody>
      </p:sp>
      <p:sp>
        <p:nvSpPr>
          <p:cNvPr id="9" name="Text 5"/>
          <p:cNvSpPr/>
          <p:nvPr/>
        </p:nvSpPr>
        <p:spPr>
          <a:xfrm>
            <a:off x="6453187" y="4012525"/>
            <a:ext cx="2539127"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Extensive Data</a:t>
            </a:r>
            <a:endParaRPr lang="en-US" sz="2200" dirty="0"/>
          </a:p>
        </p:txBody>
      </p:sp>
      <p:sp>
        <p:nvSpPr>
          <p:cNvPr id="10" name="Shape 6"/>
          <p:cNvSpPr/>
          <p:nvPr/>
        </p:nvSpPr>
        <p:spPr>
          <a:xfrm>
            <a:off x="6273641" y="4618434"/>
            <a:ext cx="7459266" cy="15240"/>
          </a:xfrm>
          <a:prstGeom prst="roundRect">
            <a:avLst>
              <a:gd name="adj" fmla="val 235611"/>
            </a:avLst>
          </a:prstGeom>
          <a:solidFill>
            <a:srgbClr val="49606E"/>
          </a:solidFill>
          <a:ln/>
        </p:spPr>
      </p:sp>
      <p:pic>
        <p:nvPicPr>
          <p:cNvPr id="11" name="Image 2" descr="preencoded.png"/>
          <p:cNvPicPr>
            <a:picLocks noChangeAspect="1"/>
          </p:cNvPicPr>
          <p:nvPr/>
        </p:nvPicPr>
        <p:blipFill>
          <a:blip r:embed="rId5"/>
          <a:stretch>
            <a:fillRect/>
          </a:stretch>
        </p:blipFill>
        <p:spPr>
          <a:xfrm>
            <a:off x="870109" y="4663559"/>
            <a:ext cx="6412587" cy="830580"/>
          </a:xfrm>
          <a:prstGeom prst="rect">
            <a:avLst/>
          </a:prstGeom>
        </p:spPr>
      </p:pic>
      <p:sp>
        <p:nvSpPr>
          <p:cNvPr id="12" name="Text 7"/>
          <p:cNvSpPr/>
          <p:nvPr/>
        </p:nvSpPr>
        <p:spPr>
          <a:xfrm>
            <a:off x="3908107" y="4868466"/>
            <a:ext cx="336590" cy="420767"/>
          </a:xfrm>
          <a:prstGeom prst="rect">
            <a:avLst/>
          </a:prstGeom>
          <a:noFill/>
          <a:ln/>
        </p:spPr>
        <p:txBody>
          <a:bodyPr wrap="none" lIns="0" tIns="0" rIns="0" bIns="0" rtlCol="0" anchor="t"/>
          <a:lstStyle/>
          <a:p>
            <a:pPr marL="0" indent="0" algn="ctr">
              <a:lnSpc>
                <a:spcPts val="4200"/>
              </a:lnSpc>
              <a:buNone/>
            </a:pPr>
            <a:r>
              <a:rPr lang="en-US" sz="2650" dirty="0">
                <a:solidFill>
                  <a:srgbClr val="CAD6DE"/>
                </a:solidFill>
                <a:latin typeface="Unbounded" pitchFamily="34" charset="0"/>
                <a:ea typeface="Unbounded" pitchFamily="34" charset="-122"/>
                <a:cs typeface="Unbounded" pitchFamily="34" charset="-120"/>
              </a:rPr>
              <a:t>3</a:t>
            </a:r>
            <a:endParaRPr lang="en-US" sz="2650" dirty="0"/>
          </a:p>
        </p:txBody>
      </p:sp>
      <p:sp>
        <p:nvSpPr>
          <p:cNvPr id="13" name="Text 8"/>
          <p:cNvSpPr/>
          <p:nvPr/>
        </p:nvSpPr>
        <p:spPr>
          <a:xfrm>
            <a:off x="7522012" y="4902875"/>
            <a:ext cx="2116693"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Advanced AI</a:t>
            </a:r>
            <a:endParaRPr lang="en-US" sz="2200" dirty="0"/>
          </a:p>
        </p:txBody>
      </p:sp>
      <p:sp>
        <p:nvSpPr>
          <p:cNvPr id="14" name="Text 9"/>
          <p:cNvSpPr/>
          <p:nvPr/>
        </p:nvSpPr>
        <p:spPr>
          <a:xfrm>
            <a:off x="837724" y="5763339"/>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Emerging opportunities include integrating satellite imagery. Collaborative approaches are needed involving governments, NGOs, and corporations.</a:t>
            </a:r>
            <a:endParaRPr lang="en-US" sz="1850" dirty="0"/>
          </a:p>
        </p:txBody>
      </p:sp>
      <p:sp>
        <p:nvSpPr>
          <p:cNvPr id="15" name="Rectangle 14">
            <a:extLst>
              <a:ext uri="{FF2B5EF4-FFF2-40B4-BE49-F238E27FC236}">
                <a16:creationId xmlns:a16="http://schemas.microsoft.com/office/drawing/2014/main" id="{27E59A85-78E2-CBAA-3B62-72E1EB6AD692}"/>
              </a:ext>
            </a:extLst>
          </p:cNvPr>
          <p:cNvSpPr/>
          <p:nvPr/>
        </p:nvSpPr>
        <p:spPr>
          <a:xfrm>
            <a:off x="12813323" y="7760677"/>
            <a:ext cx="1735015" cy="383024"/>
          </a:xfrm>
          <a:prstGeom prst="rect">
            <a:avLst/>
          </a:prstGeom>
          <a:solidFill>
            <a:srgbClr val="112836"/>
          </a:solidFill>
          <a:ln>
            <a:solidFill>
              <a:srgbClr val="11283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504</Words>
  <Application>Microsoft Office PowerPoint</Application>
  <PresentationFormat>Custom</PresentationFormat>
  <Paragraphs>92</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Cabin</vt:lpstr>
      <vt:lpstr>Unbounded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Garvit Jain</cp:lastModifiedBy>
  <cp:revision>2</cp:revision>
  <dcterms:created xsi:type="dcterms:W3CDTF">2025-04-23T19:46:49Z</dcterms:created>
  <dcterms:modified xsi:type="dcterms:W3CDTF">2025-04-23T20:06:11Z</dcterms:modified>
</cp:coreProperties>
</file>